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6" r:id="rId1"/>
  </p:sldMasterIdLst>
  <p:notesMasterIdLst>
    <p:notesMasterId r:id="rId18"/>
  </p:notesMasterIdLst>
  <p:sldIdLst>
    <p:sldId id="274" r:id="rId2"/>
    <p:sldId id="273" r:id="rId3"/>
    <p:sldId id="281" r:id="rId4"/>
    <p:sldId id="258" r:id="rId5"/>
    <p:sldId id="259" r:id="rId6"/>
    <p:sldId id="256" r:id="rId7"/>
    <p:sldId id="257" r:id="rId8"/>
    <p:sldId id="260" r:id="rId9"/>
    <p:sldId id="261" r:id="rId10"/>
    <p:sldId id="278" r:id="rId11"/>
    <p:sldId id="263" r:id="rId12"/>
    <p:sldId id="277" r:id="rId13"/>
    <p:sldId id="279" r:id="rId14"/>
    <p:sldId id="280" r:id="rId15"/>
    <p:sldId id="267"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D6009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09" autoAdjust="0"/>
    <p:restoredTop sz="94667" autoAdjust="0"/>
  </p:normalViewPr>
  <p:slideViewPr>
    <p:cSldViewPr>
      <p:cViewPr varScale="1">
        <p:scale>
          <a:sx n="70" d="100"/>
          <a:sy n="70" d="100"/>
        </p:scale>
        <p:origin x="-1080" y="-108"/>
      </p:cViewPr>
      <p:guideLst>
        <p:guide orient="horz" pos="2160"/>
        <p:guide pos="2880"/>
      </p:guideLst>
    </p:cSldViewPr>
  </p:slideViewPr>
  <p:outlineViewPr>
    <p:cViewPr>
      <p:scale>
        <a:sx n="33" d="100"/>
        <a:sy n="33" d="100"/>
      </p:scale>
      <p:origin x="30" y="1098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585F978-5462-4C29-B554-097338193C57}" type="datetimeFigureOut">
              <a:rPr lang="ar-SA" smtClean="0"/>
              <a:pPr/>
              <a:t>22/03/1431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1148FE-9443-4E84-9F03-47ED0400FC0B}"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981148FE-9443-4E84-9F03-47ED0400FC0B}" type="slidenum">
              <a:rPr lang="ar-SA" smtClean="0"/>
              <a:pPr/>
              <a:t>6</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7AA3ED-2C96-40AE-8719-C184E377F190}" type="datetimeFigureOut">
              <a:rPr lang="ar-SA" smtClean="0"/>
              <a:pPr/>
              <a:t>22/03/1431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A41B43-EEE4-4E26-A170-2F6EB248B22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7AA3ED-2C96-40AE-8719-C184E377F190}" type="datetimeFigureOut">
              <a:rPr lang="ar-SA" smtClean="0"/>
              <a:pPr/>
              <a:t>22/03/1431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A41B43-EEE4-4E26-A170-2F6EB248B22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stretch>
            <a:fillRect/>
          </a:stretch>
        </p:blipFill>
        <p:spPr>
          <a:xfrm>
            <a:off x="142844" y="142852"/>
            <a:ext cx="8858312" cy="6500858"/>
          </a:xfrm>
          <a:prstGeom prst="rect">
            <a:avLst/>
          </a:prstGeom>
        </p:spPr>
      </p:pic>
      <p:sp>
        <p:nvSpPr>
          <p:cNvPr id="7" name="عنصر نائب للمحتوى 6"/>
          <p:cNvSpPr>
            <a:spLocks noGrp="1"/>
          </p:cNvSpPr>
          <p:nvPr>
            <p:ph idx="1"/>
          </p:nvPr>
        </p:nvSpPr>
        <p:spPr>
          <a:xfrm>
            <a:off x="457200" y="2143116"/>
            <a:ext cx="8258204" cy="3983047"/>
          </a:xfrm>
        </p:spPr>
        <p:txBody>
          <a:bodyPr>
            <a:normAutofit/>
          </a:bodyPr>
          <a:lstStyle/>
          <a:p>
            <a:pPr algn="ctr">
              <a:buNone/>
            </a:pPr>
            <a:endParaRPr lang="en-US" sz="4400" b="1" dirty="0" smtClean="0">
              <a:solidFill>
                <a:srgbClr val="FFFF00"/>
              </a:solidFill>
            </a:endParaRPr>
          </a:p>
          <a:p>
            <a:pPr algn="ctr">
              <a:buNone/>
            </a:pPr>
            <a:r>
              <a:rPr lang="en-US" sz="4400" b="1" dirty="0" smtClean="0">
                <a:solidFill>
                  <a:srgbClr val="FFFF00"/>
                </a:solidFill>
              </a:rPr>
              <a:t>The Concept of Modern American</a:t>
            </a:r>
          </a:p>
          <a:p>
            <a:pPr algn="ctr">
              <a:buNone/>
            </a:pPr>
            <a:r>
              <a:rPr lang="en-US" sz="4400" b="1" dirty="0" smtClean="0">
                <a:solidFill>
                  <a:srgbClr val="FFFF00"/>
                </a:solidFill>
              </a:rPr>
              <a:t>Tragic Hero</a:t>
            </a:r>
            <a:endParaRPr lang="ar-SA" sz="44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Theater.jpg"/>
          <p:cNvPicPr>
            <a:picLocks noChangeAspect="1"/>
          </p:cNvPicPr>
          <p:nvPr/>
        </p:nvPicPr>
        <p:blipFill>
          <a:blip r:embed="rId2" cstate="print">
            <a:lum bright="20000" contrast="-5000"/>
          </a:blip>
          <a:stretch>
            <a:fillRect/>
          </a:stretch>
        </p:blipFill>
        <p:spPr>
          <a:xfrm>
            <a:off x="214282" y="142852"/>
            <a:ext cx="8786874" cy="6429420"/>
          </a:xfrm>
          <a:prstGeom prst="rect">
            <a:avLst/>
          </a:prstGeom>
        </p:spPr>
      </p:pic>
      <p:sp>
        <p:nvSpPr>
          <p:cNvPr id="5" name="عنوان فرعي 4"/>
          <p:cNvSpPr>
            <a:spLocks noGrp="1"/>
          </p:cNvSpPr>
          <p:nvPr>
            <p:ph type="subTitle" idx="1"/>
          </p:nvPr>
        </p:nvSpPr>
        <p:spPr>
          <a:xfrm>
            <a:off x="571472" y="2000240"/>
            <a:ext cx="7715304" cy="3429024"/>
          </a:xfrm>
        </p:spPr>
        <p:txBody>
          <a:bodyPr>
            <a:normAutofit/>
          </a:bodyPr>
          <a:lstStyle/>
          <a:p>
            <a:r>
              <a:rPr lang="en-US" sz="4400" dirty="0" smtClean="0">
                <a:solidFill>
                  <a:srgbClr val="FFFF00"/>
                </a:solidFill>
                <a:latin typeface="Aharoni" pitchFamily="2" charset="-79"/>
                <a:cs typeface="Aharoni" pitchFamily="2" charset="-79"/>
              </a:rPr>
              <a:t>Examples of Modern American Tragic Hero</a:t>
            </a:r>
            <a:endParaRPr lang="ar-SA" sz="4400" dirty="0" smtClean="0">
              <a:solidFill>
                <a:srgbClr val="FFFF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20000" contrast="-5000"/>
          </a:blip>
          <a:stretch>
            <a:fillRect/>
          </a:stretch>
        </p:blipFill>
        <p:spPr>
          <a:xfrm>
            <a:off x="214282" y="214290"/>
            <a:ext cx="8786874" cy="6429420"/>
          </a:xfrm>
          <a:prstGeom prst="rect">
            <a:avLst/>
          </a:prstGeom>
        </p:spPr>
      </p:pic>
      <p:sp>
        <p:nvSpPr>
          <p:cNvPr id="2" name="عنوان 1"/>
          <p:cNvSpPr>
            <a:spLocks noGrp="1"/>
          </p:cNvSpPr>
          <p:nvPr>
            <p:ph type="title"/>
          </p:nvPr>
        </p:nvSpPr>
        <p:spPr>
          <a:xfrm>
            <a:off x="457200" y="1071546"/>
            <a:ext cx="8229600" cy="785818"/>
          </a:xfrm>
        </p:spPr>
        <p:txBody>
          <a:bodyPr>
            <a:normAutofit fontScale="90000"/>
          </a:bodyPr>
          <a:lstStyle/>
          <a:p>
            <a:r>
              <a:rPr lang="en-US" dirty="0">
                <a:solidFill>
                  <a:srgbClr val="A50021"/>
                </a:solidFill>
                <a:latin typeface="Comic Sans MS" pitchFamily="66" charset="0"/>
              </a:rPr>
              <a:t/>
            </a:r>
            <a:br>
              <a:rPr lang="en-US" dirty="0">
                <a:solidFill>
                  <a:srgbClr val="A50021"/>
                </a:solidFill>
                <a:latin typeface="Comic Sans MS" pitchFamily="66" charset="0"/>
              </a:rPr>
            </a:br>
            <a:endParaRPr lang="ar-SA" dirty="0">
              <a:solidFill>
                <a:srgbClr val="A50021"/>
              </a:solidFill>
              <a:latin typeface="Comic Sans MS" pitchFamily="66" charset="0"/>
            </a:endParaRPr>
          </a:p>
        </p:txBody>
      </p:sp>
      <p:sp>
        <p:nvSpPr>
          <p:cNvPr id="3" name="عنصر نائب للمحتوى 2"/>
          <p:cNvSpPr>
            <a:spLocks noGrp="1"/>
          </p:cNvSpPr>
          <p:nvPr>
            <p:ph idx="1"/>
          </p:nvPr>
        </p:nvSpPr>
        <p:spPr>
          <a:xfrm>
            <a:off x="357158" y="1357298"/>
            <a:ext cx="4857784" cy="5072098"/>
          </a:xfrm>
        </p:spPr>
        <p:txBody>
          <a:bodyPr>
            <a:normAutofit/>
          </a:bodyPr>
          <a:lstStyle/>
          <a:p>
            <a:pPr algn="l">
              <a:buNone/>
            </a:pPr>
            <a:r>
              <a:rPr lang="en-US" sz="2800" dirty="0" smtClean="0">
                <a:solidFill>
                  <a:schemeClr val="bg1"/>
                </a:solidFill>
              </a:rPr>
              <a:t>-</a:t>
            </a:r>
            <a:r>
              <a:rPr lang="en-US" sz="2800" b="1" dirty="0" smtClean="0">
                <a:solidFill>
                  <a:schemeClr val="bg1"/>
                </a:solidFill>
              </a:rPr>
              <a:t>Arthur Miller stands out as a successful writer of tragic plays. He wrote the tragic play "Death of a Salesman“.</a:t>
            </a:r>
          </a:p>
          <a:p>
            <a:pPr algn="l">
              <a:buNone/>
            </a:pPr>
            <a:endParaRPr lang="en-US" sz="2800" b="1" dirty="0" smtClean="0">
              <a:solidFill>
                <a:schemeClr val="bg1"/>
              </a:solidFill>
            </a:endParaRPr>
          </a:p>
          <a:p>
            <a:pPr algn="l">
              <a:buNone/>
            </a:pPr>
            <a:r>
              <a:rPr lang="en-US" sz="2800" b="1" dirty="0" smtClean="0">
                <a:solidFill>
                  <a:schemeClr val="bg1"/>
                </a:solidFill>
              </a:rPr>
              <a:t>-In the story, the main character supports the qualities of a modern tragic hero.</a:t>
            </a:r>
          </a:p>
          <a:p>
            <a:pPr algn="l">
              <a:buNone/>
            </a:pPr>
            <a:r>
              <a:rPr lang="en-US" sz="2800" dirty="0" smtClean="0">
                <a:solidFill>
                  <a:schemeClr val="bg1"/>
                </a:solidFill>
              </a:rPr>
              <a:t> </a:t>
            </a:r>
          </a:p>
        </p:txBody>
      </p:sp>
      <p:pic>
        <p:nvPicPr>
          <p:cNvPr id="6" name="صورة 5" descr="ArthurMiller.jpg"/>
          <p:cNvPicPr>
            <a:picLocks noChangeAspect="1"/>
          </p:cNvPicPr>
          <p:nvPr/>
        </p:nvPicPr>
        <p:blipFill>
          <a:blip r:embed="rId3" cstate="print"/>
          <a:stretch>
            <a:fillRect/>
          </a:stretch>
        </p:blipFill>
        <p:spPr>
          <a:xfrm>
            <a:off x="5072066" y="857232"/>
            <a:ext cx="3652874" cy="5143512"/>
          </a:xfrm>
          <a:prstGeom prst="rect">
            <a:avLst/>
          </a:prstGeom>
        </p:spPr>
      </p:pic>
      <p:sp>
        <p:nvSpPr>
          <p:cNvPr id="7" name="مستطيل مستدير الزوايا 6"/>
          <p:cNvSpPr/>
          <p:nvPr/>
        </p:nvSpPr>
        <p:spPr>
          <a:xfrm>
            <a:off x="5143504" y="5786454"/>
            <a:ext cx="350046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600" dirty="0" smtClean="0">
                <a:solidFill>
                  <a:srgbClr val="FFFF00"/>
                </a:solidFill>
                <a:latin typeface="Andalus" pitchFamily="2" charset="-78"/>
                <a:cs typeface="Andalus" pitchFamily="2" charset="-78"/>
              </a:rPr>
              <a:t>Arthur Miller</a:t>
            </a:r>
            <a:endParaRPr lang="ar-SA" sz="3600" dirty="0">
              <a:solidFill>
                <a:srgbClr val="FFFF00"/>
              </a:solidFill>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Theater.jpg"/>
          <p:cNvPicPr>
            <a:picLocks noChangeAspect="1"/>
          </p:cNvPicPr>
          <p:nvPr/>
        </p:nvPicPr>
        <p:blipFill>
          <a:blip r:embed="rId2" cstate="print">
            <a:lum bright="20000" contrast="-5000"/>
          </a:blip>
          <a:stretch>
            <a:fillRect/>
          </a:stretch>
        </p:blipFill>
        <p:spPr>
          <a:xfrm>
            <a:off x="142844" y="142852"/>
            <a:ext cx="8786874" cy="6500858"/>
          </a:xfrm>
          <a:prstGeom prst="rect">
            <a:avLst/>
          </a:prstGeom>
        </p:spPr>
      </p:pic>
      <p:sp>
        <p:nvSpPr>
          <p:cNvPr id="5" name="عنوان 4"/>
          <p:cNvSpPr>
            <a:spLocks noGrp="1"/>
          </p:cNvSpPr>
          <p:nvPr>
            <p:ph type="title"/>
          </p:nvPr>
        </p:nvSpPr>
        <p:spPr>
          <a:xfrm>
            <a:off x="457200" y="1071546"/>
            <a:ext cx="4400552" cy="5143536"/>
          </a:xfrm>
        </p:spPr>
        <p:txBody>
          <a:bodyPr>
            <a:normAutofit fontScale="90000"/>
          </a:bodyPr>
          <a:lstStyle/>
          <a:p>
            <a:pPr algn="l"/>
            <a:r>
              <a:rPr lang="en-US" dirty="0" smtClean="0">
                <a:solidFill>
                  <a:schemeClr val="bg1"/>
                </a:solidFill>
              </a:rPr>
              <a:t>-</a:t>
            </a:r>
            <a:r>
              <a:rPr lang="en-US" sz="3100" b="1" dirty="0" smtClean="0">
                <a:solidFill>
                  <a:schemeClr val="bg1"/>
                </a:solidFill>
              </a:rPr>
              <a:t>Willy </a:t>
            </a:r>
            <a:r>
              <a:rPr lang="en-US" sz="3100" b="1" dirty="0" err="1" smtClean="0">
                <a:solidFill>
                  <a:schemeClr val="bg1"/>
                </a:solidFill>
              </a:rPr>
              <a:t>Loman</a:t>
            </a:r>
            <a:r>
              <a:rPr lang="en-US" sz="3100" b="1" dirty="0" smtClean="0">
                <a:solidFill>
                  <a:schemeClr val="bg1"/>
                </a:solidFill>
              </a:rPr>
              <a:t> is a tragic character. This is because Willy </a:t>
            </a:r>
            <a:r>
              <a:rPr lang="en-US" sz="3100" b="1" dirty="0" err="1" smtClean="0">
                <a:solidFill>
                  <a:schemeClr val="bg1"/>
                </a:solidFill>
              </a:rPr>
              <a:t>Loman</a:t>
            </a:r>
            <a:r>
              <a:rPr lang="en-US" sz="3100" b="1" dirty="0" smtClean="0">
                <a:solidFill>
                  <a:schemeClr val="bg1"/>
                </a:solidFill>
              </a:rPr>
              <a:t> has the following attributes:  ”, a tragic character is presented as a victim of society or in other words a common man; where "a sense of triumph is evident even if the character dies - someone benefits" and a tragic flaw which leads to Willy </a:t>
            </a:r>
            <a:r>
              <a:rPr lang="en-US" sz="3100" b="1" dirty="0" err="1" smtClean="0">
                <a:solidFill>
                  <a:schemeClr val="bg1"/>
                </a:solidFill>
              </a:rPr>
              <a:t>Loman's</a:t>
            </a:r>
            <a:r>
              <a:rPr lang="en-US" sz="3100" b="1" dirty="0" smtClean="0">
                <a:solidFill>
                  <a:schemeClr val="bg1"/>
                </a:solidFill>
              </a:rPr>
              <a:t> downfall. </a:t>
            </a:r>
            <a:r>
              <a:rPr lang="en-US" dirty="0" smtClean="0">
                <a:solidFill>
                  <a:schemeClr val="bg1"/>
                </a:solidFill>
              </a:rPr>
              <a:t/>
            </a:r>
            <a:br>
              <a:rPr lang="en-US" dirty="0" smtClean="0">
                <a:solidFill>
                  <a:schemeClr val="bg1"/>
                </a:solidFill>
              </a:rPr>
            </a:br>
            <a:endParaRPr lang="ar-SA" dirty="0"/>
          </a:p>
        </p:txBody>
      </p:sp>
      <p:pic>
        <p:nvPicPr>
          <p:cNvPr id="6" name="صورة 5" descr="death-of-salesman.jpg"/>
          <p:cNvPicPr>
            <a:picLocks noChangeAspect="1"/>
          </p:cNvPicPr>
          <p:nvPr/>
        </p:nvPicPr>
        <p:blipFill>
          <a:blip r:embed="rId3" cstate="print"/>
          <a:stretch>
            <a:fillRect/>
          </a:stretch>
        </p:blipFill>
        <p:spPr>
          <a:xfrm>
            <a:off x="5000628" y="642918"/>
            <a:ext cx="3714750" cy="550072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Theater.jpg"/>
          <p:cNvPicPr>
            <a:picLocks noChangeAspect="1"/>
          </p:cNvPicPr>
          <p:nvPr/>
        </p:nvPicPr>
        <p:blipFill>
          <a:blip r:embed="rId2" cstate="print">
            <a:lum bright="20000" contrast="-5000"/>
          </a:blip>
          <a:stretch>
            <a:fillRect/>
          </a:stretch>
        </p:blipFill>
        <p:spPr>
          <a:xfrm>
            <a:off x="142844" y="214290"/>
            <a:ext cx="8786874" cy="6429420"/>
          </a:xfrm>
          <a:prstGeom prst="rect">
            <a:avLst/>
          </a:prstGeom>
        </p:spPr>
      </p:pic>
      <p:sp>
        <p:nvSpPr>
          <p:cNvPr id="5" name="عنوان فرعي 4"/>
          <p:cNvSpPr>
            <a:spLocks noGrp="1"/>
          </p:cNvSpPr>
          <p:nvPr>
            <p:ph type="subTitle" idx="1"/>
          </p:nvPr>
        </p:nvSpPr>
        <p:spPr>
          <a:xfrm>
            <a:off x="714348" y="1571612"/>
            <a:ext cx="4214842" cy="4357718"/>
          </a:xfrm>
        </p:spPr>
        <p:txBody>
          <a:bodyPr>
            <a:normAutofit/>
          </a:bodyPr>
          <a:lstStyle/>
          <a:p>
            <a:pPr algn="l"/>
            <a:r>
              <a:rPr lang="en-US" sz="3000" b="1" dirty="0" smtClean="0">
                <a:solidFill>
                  <a:schemeClr val="bg1"/>
                </a:solidFill>
              </a:rPr>
              <a:t>1- A Streetcar named desire written by Tennessee Williams.</a:t>
            </a:r>
          </a:p>
          <a:p>
            <a:pPr algn="l"/>
            <a:endParaRPr lang="en-US" sz="3000" b="1" dirty="0" smtClean="0">
              <a:solidFill>
                <a:schemeClr val="bg1"/>
              </a:solidFill>
              <a:latin typeface="Aharoni" pitchFamily="2" charset="-79"/>
              <a:cs typeface="Aharoni" pitchFamily="2" charset="-79"/>
            </a:endParaRPr>
          </a:p>
          <a:p>
            <a:pPr algn="l"/>
            <a:r>
              <a:rPr lang="en-US" sz="3000" b="1" dirty="0" smtClean="0">
                <a:solidFill>
                  <a:schemeClr val="bg1"/>
                </a:solidFill>
              </a:rPr>
              <a:t>-Is a play about a fallen woman in society’s eyes</a:t>
            </a:r>
            <a:r>
              <a:rPr lang="en-US" sz="3000" dirty="0" smtClean="0"/>
              <a:t>.</a:t>
            </a:r>
            <a:endParaRPr lang="ar-SA" sz="3000" dirty="0" smtClean="0">
              <a:solidFill>
                <a:srgbClr val="FFFF00"/>
              </a:solidFill>
              <a:latin typeface="Aharoni" pitchFamily="2" charset="-79"/>
              <a:cs typeface="Aharoni" pitchFamily="2" charset="-79"/>
            </a:endParaRPr>
          </a:p>
        </p:txBody>
      </p:sp>
      <p:pic>
        <p:nvPicPr>
          <p:cNvPr id="6" name="صورة 5" descr="tennessee.jpg"/>
          <p:cNvPicPr>
            <a:picLocks noChangeAspect="1"/>
          </p:cNvPicPr>
          <p:nvPr/>
        </p:nvPicPr>
        <p:blipFill>
          <a:blip r:embed="rId3" cstate="print"/>
          <a:stretch>
            <a:fillRect/>
          </a:stretch>
        </p:blipFill>
        <p:spPr>
          <a:xfrm>
            <a:off x="5000628" y="785794"/>
            <a:ext cx="3643338" cy="4857784"/>
          </a:xfrm>
          <a:prstGeom prst="rect">
            <a:avLst/>
          </a:prstGeom>
        </p:spPr>
      </p:pic>
      <p:sp>
        <p:nvSpPr>
          <p:cNvPr id="7" name="مستطيل مستدير الزوايا 6"/>
          <p:cNvSpPr/>
          <p:nvPr/>
        </p:nvSpPr>
        <p:spPr>
          <a:xfrm>
            <a:off x="5143504" y="5357826"/>
            <a:ext cx="335758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smtClean="0">
                <a:solidFill>
                  <a:srgbClr val="FFFF00"/>
                </a:solidFill>
                <a:latin typeface="Andalus" pitchFamily="2" charset="-78"/>
                <a:cs typeface="Andalus" pitchFamily="2" charset="-78"/>
              </a:rPr>
              <a:t>Tennessee Williams</a:t>
            </a:r>
            <a:endParaRPr lang="ar-SA" sz="2800" b="1" dirty="0" smtClean="0">
              <a:solidFill>
                <a:srgbClr val="FFFF00"/>
              </a:solidFill>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heater.jpg"/>
          <p:cNvPicPr>
            <a:picLocks noChangeAspect="1"/>
          </p:cNvPicPr>
          <p:nvPr/>
        </p:nvPicPr>
        <p:blipFill>
          <a:blip r:embed="rId2" cstate="print">
            <a:lum bright="20000" contrast="-5000"/>
          </a:blip>
          <a:stretch>
            <a:fillRect/>
          </a:stretch>
        </p:blipFill>
        <p:spPr>
          <a:xfrm>
            <a:off x="214282" y="142852"/>
            <a:ext cx="8786874" cy="6500834"/>
          </a:xfrm>
          <a:prstGeom prst="rect">
            <a:avLst/>
          </a:prstGeom>
        </p:spPr>
      </p:pic>
      <p:sp>
        <p:nvSpPr>
          <p:cNvPr id="4" name="عنوان 3"/>
          <p:cNvSpPr>
            <a:spLocks noGrp="1"/>
          </p:cNvSpPr>
          <p:nvPr>
            <p:ph type="title"/>
          </p:nvPr>
        </p:nvSpPr>
        <p:spPr>
          <a:xfrm>
            <a:off x="357158" y="1000108"/>
            <a:ext cx="4857784" cy="5286412"/>
          </a:xfrm>
        </p:spPr>
        <p:txBody>
          <a:bodyPr>
            <a:normAutofit/>
          </a:bodyPr>
          <a:lstStyle/>
          <a:p>
            <a:pPr algn="l"/>
            <a:r>
              <a:rPr lang="en-US" sz="2700" b="1" dirty="0" smtClean="0">
                <a:solidFill>
                  <a:schemeClr val="bg1"/>
                </a:solidFill>
              </a:rPr>
              <a:t>-As a young woman Blanche lost the family fortune, estate and her young husband. These events have overwhelmed Blanche for years causing her to be a social exile. She is sometimes described as a tragic hero; a person who once had vast potential was plagued with a doubtful future. </a:t>
            </a:r>
            <a:br>
              <a:rPr lang="en-US" sz="2700" b="1" dirty="0" smtClean="0">
                <a:solidFill>
                  <a:schemeClr val="bg1"/>
                </a:solidFill>
              </a:rPr>
            </a:br>
            <a:r>
              <a:rPr lang="en-US" sz="2700" b="1" dirty="0" smtClean="0">
                <a:solidFill>
                  <a:schemeClr val="bg1"/>
                </a:solidFill>
              </a:rPr>
              <a:t/>
            </a:r>
            <a:br>
              <a:rPr lang="en-US" sz="2700" b="1" dirty="0" smtClean="0">
                <a:solidFill>
                  <a:schemeClr val="bg1"/>
                </a:solidFill>
              </a:rPr>
            </a:br>
            <a:endParaRPr lang="ar-SA" sz="2700" b="1" dirty="0">
              <a:solidFill>
                <a:schemeClr val="bg1"/>
              </a:solidFill>
            </a:endParaRPr>
          </a:p>
        </p:txBody>
      </p:sp>
      <p:pic>
        <p:nvPicPr>
          <p:cNvPr id="5" name="صورة 4" descr="streetcar-named-desire.jpg"/>
          <p:cNvPicPr>
            <a:picLocks noChangeAspect="1"/>
          </p:cNvPicPr>
          <p:nvPr/>
        </p:nvPicPr>
        <p:blipFill>
          <a:blip r:embed="rId3" cstate="print"/>
          <a:stretch>
            <a:fillRect/>
          </a:stretch>
        </p:blipFill>
        <p:spPr>
          <a:xfrm>
            <a:off x="5214942" y="714356"/>
            <a:ext cx="3571900" cy="564360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20000" contrast="-5000"/>
          </a:blip>
          <a:stretch>
            <a:fillRect/>
          </a:stretch>
        </p:blipFill>
        <p:spPr>
          <a:xfrm>
            <a:off x="142844" y="142852"/>
            <a:ext cx="8786874" cy="6500834"/>
          </a:xfrm>
          <a:prstGeom prst="rect">
            <a:avLst/>
          </a:prstGeom>
        </p:spPr>
      </p:pic>
      <p:sp>
        <p:nvSpPr>
          <p:cNvPr id="2" name="عنوان 1"/>
          <p:cNvSpPr>
            <a:spLocks noGrp="1"/>
          </p:cNvSpPr>
          <p:nvPr>
            <p:ph type="title"/>
          </p:nvPr>
        </p:nvSpPr>
        <p:spPr>
          <a:xfrm>
            <a:off x="457200" y="1071546"/>
            <a:ext cx="8229600" cy="4786346"/>
          </a:xfrm>
        </p:spPr>
        <p:txBody>
          <a:bodyPr>
            <a:normAutofit fontScale="90000"/>
          </a:bodyPr>
          <a:lstStyle/>
          <a:p>
            <a:pPr algn="l"/>
            <a:r>
              <a:rPr lang="en-US" b="1" dirty="0" smtClean="0">
                <a:solidFill>
                  <a:schemeClr val="bg1"/>
                </a:solidFill>
              </a:rPr>
              <a:t>-</a:t>
            </a:r>
            <a:r>
              <a:rPr lang="en-US" sz="3600" b="1" dirty="0" smtClean="0">
                <a:solidFill>
                  <a:schemeClr val="bg1"/>
                </a:solidFill>
              </a:rPr>
              <a:t>Others believe that Blanche Dubois is an anti-tragic hero, meaning that her life had no significance and effect on society. The Southern belle known as Blanche demonstrates throughout the play that her life did not make an impact on the world, in the end she was only fooling herself.</a:t>
            </a:r>
            <a:br>
              <a:rPr lang="en-US" sz="3600" b="1" dirty="0" smtClean="0">
                <a:solidFill>
                  <a:schemeClr val="bg1"/>
                </a:solidFill>
              </a:rPr>
            </a:br>
            <a:endParaRPr lang="ar-SA" sz="3600" dirty="0"/>
          </a:p>
        </p:txBody>
      </p:sp>
      <p:sp>
        <p:nvSpPr>
          <p:cNvPr id="3" name="عنصر نائب للمحتوى 2"/>
          <p:cNvSpPr>
            <a:spLocks noGrp="1"/>
          </p:cNvSpPr>
          <p:nvPr>
            <p:ph idx="1"/>
          </p:nvPr>
        </p:nvSpPr>
        <p:spPr>
          <a:xfrm>
            <a:off x="642910" y="2232035"/>
            <a:ext cx="8229600" cy="4197361"/>
          </a:xfrm>
        </p:spPr>
        <p:txBody>
          <a:bodyPr>
            <a:normAutofit/>
          </a:bodyPr>
          <a:lstStyle/>
          <a:p>
            <a:pPr algn="l">
              <a:buNone/>
            </a:pPr>
            <a:r>
              <a:rPr lang="en-US" sz="2800" dirty="0" smtClean="0">
                <a:solidFill>
                  <a:schemeClr val="bg1"/>
                </a:solidFill>
                <a:latin typeface="Comic Sans MS" pitchFamily="66" charset="0"/>
              </a:rPr>
              <a:t>    </a:t>
            </a:r>
            <a:endParaRPr lang="ar-SA" sz="2800"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20000" contrast="-5000"/>
          </a:blip>
          <a:stretch>
            <a:fillRect/>
          </a:stretch>
        </p:blipFill>
        <p:spPr>
          <a:xfrm>
            <a:off x="142844" y="142852"/>
            <a:ext cx="8786874" cy="6500834"/>
          </a:xfrm>
          <a:prstGeom prst="rect">
            <a:avLst/>
          </a:prstGeom>
        </p:spPr>
      </p:pic>
      <p:sp>
        <p:nvSpPr>
          <p:cNvPr id="3" name="عنصر نائب للمحتوى 2"/>
          <p:cNvSpPr>
            <a:spLocks noGrp="1"/>
          </p:cNvSpPr>
          <p:nvPr>
            <p:ph idx="1"/>
          </p:nvPr>
        </p:nvSpPr>
        <p:spPr>
          <a:xfrm>
            <a:off x="357158" y="2428868"/>
            <a:ext cx="8215370" cy="4143404"/>
          </a:xfrm>
        </p:spPr>
        <p:txBody>
          <a:bodyPr>
            <a:normAutofit/>
          </a:bodyPr>
          <a:lstStyle/>
          <a:p>
            <a:pPr algn="ctr">
              <a:buNone/>
            </a:pPr>
            <a:r>
              <a:rPr lang="en-US" sz="7200" dirty="0" smtClean="0">
                <a:solidFill>
                  <a:srgbClr val="FFFF00"/>
                </a:solidFill>
                <a:latin typeface="Blackadder ITC" pitchFamily="82" charset="0"/>
              </a:rPr>
              <a:t>Thank You</a:t>
            </a:r>
            <a:endParaRPr lang="ar-SA" sz="7200" dirty="0">
              <a:solidFill>
                <a:srgbClr val="FFFF00"/>
              </a:solidFill>
              <a:latin typeface="Blackadder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4000" contrast="-5000"/>
          </a:blip>
          <a:stretch>
            <a:fillRect/>
          </a:stretch>
        </p:blipFill>
        <p:spPr>
          <a:xfrm>
            <a:off x="142844" y="142852"/>
            <a:ext cx="8786874" cy="6500834"/>
          </a:xfrm>
          <a:prstGeom prst="rect">
            <a:avLst/>
          </a:prstGeom>
        </p:spPr>
      </p:pic>
      <p:sp>
        <p:nvSpPr>
          <p:cNvPr id="2" name="عنوان 1"/>
          <p:cNvSpPr>
            <a:spLocks noGrp="1"/>
          </p:cNvSpPr>
          <p:nvPr>
            <p:ph type="title"/>
          </p:nvPr>
        </p:nvSpPr>
        <p:spPr>
          <a:xfrm>
            <a:off x="457200" y="785794"/>
            <a:ext cx="8229600" cy="1000132"/>
          </a:xfrm>
        </p:spPr>
        <p:txBody>
          <a:bodyPr>
            <a:normAutofit/>
          </a:bodyPr>
          <a:lstStyle/>
          <a:p>
            <a:r>
              <a:rPr lang="en-US" u="sng" dirty="0" smtClean="0">
                <a:solidFill>
                  <a:srgbClr val="FFFF00"/>
                </a:solidFill>
                <a:latin typeface="Aharoni" pitchFamily="2" charset="-79"/>
                <a:cs typeface="Aharoni" pitchFamily="2" charset="-79"/>
              </a:rPr>
              <a:t>Presented by</a:t>
            </a:r>
            <a:endParaRPr lang="ar-SA" u="sng" dirty="0">
              <a:solidFill>
                <a:srgbClr val="FFFF00"/>
              </a:solidFill>
              <a:latin typeface="Aharoni" pitchFamily="2" charset="-79"/>
            </a:endParaRPr>
          </a:p>
        </p:txBody>
      </p:sp>
      <p:sp>
        <p:nvSpPr>
          <p:cNvPr id="3" name="عنصر نائب للمحتوى 2"/>
          <p:cNvSpPr>
            <a:spLocks noGrp="1"/>
          </p:cNvSpPr>
          <p:nvPr>
            <p:ph idx="1"/>
          </p:nvPr>
        </p:nvSpPr>
        <p:spPr>
          <a:xfrm>
            <a:off x="1428728" y="2000240"/>
            <a:ext cx="6929486" cy="4429156"/>
          </a:xfrm>
        </p:spPr>
        <p:txBody>
          <a:bodyPr/>
          <a:lstStyle/>
          <a:p>
            <a:pPr algn="ctr">
              <a:buNone/>
            </a:pPr>
            <a:endParaRPr lang="en-US" dirty="0" smtClean="0">
              <a:solidFill>
                <a:schemeClr val="bg1"/>
              </a:solidFill>
              <a:latin typeface="Comic Sans MS" pitchFamily="66" charset="0"/>
            </a:endParaRPr>
          </a:p>
          <a:p>
            <a:pPr algn="ctr">
              <a:buNone/>
            </a:pPr>
            <a:r>
              <a:rPr lang="en-US" b="1" dirty="0" err="1" smtClean="0">
                <a:solidFill>
                  <a:schemeClr val="bg1"/>
                </a:solidFill>
                <a:latin typeface="Comic Sans MS" pitchFamily="66" charset="0"/>
              </a:rPr>
              <a:t>Noha</a:t>
            </a:r>
            <a:r>
              <a:rPr lang="en-US" b="1" dirty="0" smtClean="0">
                <a:solidFill>
                  <a:schemeClr val="bg1"/>
                </a:solidFill>
                <a:latin typeface="Comic Sans MS" pitchFamily="66" charset="0"/>
              </a:rPr>
              <a:t> Al-</a:t>
            </a:r>
            <a:r>
              <a:rPr lang="en-US" b="1" dirty="0" err="1" smtClean="0">
                <a:solidFill>
                  <a:schemeClr val="bg1"/>
                </a:solidFill>
                <a:latin typeface="Comic Sans MS" pitchFamily="66" charset="0"/>
              </a:rPr>
              <a:t>Absi</a:t>
            </a:r>
            <a:endParaRPr lang="en-US" b="1" dirty="0" smtClean="0">
              <a:solidFill>
                <a:schemeClr val="bg1"/>
              </a:solidFill>
              <a:latin typeface="Comic Sans MS" pitchFamily="66" charset="0"/>
            </a:endParaRPr>
          </a:p>
          <a:p>
            <a:pPr algn="ctr">
              <a:buNone/>
            </a:pPr>
            <a:r>
              <a:rPr lang="en-US" b="1" dirty="0" smtClean="0">
                <a:solidFill>
                  <a:schemeClr val="bg1"/>
                </a:solidFill>
                <a:latin typeface="Comic Sans MS" pitchFamily="66" charset="0"/>
              </a:rPr>
              <a:t>Heba Al-</a:t>
            </a:r>
            <a:r>
              <a:rPr lang="en-US" b="1" dirty="0" err="1" smtClean="0">
                <a:solidFill>
                  <a:schemeClr val="bg1"/>
                </a:solidFill>
                <a:latin typeface="Comic Sans MS" pitchFamily="66" charset="0"/>
              </a:rPr>
              <a:t>Amri</a:t>
            </a:r>
            <a:endParaRPr lang="en-US" b="1" dirty="0" smtClean="0">
              <a:solidFill>
                <a:schemeClr val="bg1"/>
              </a:solidFill>
              <a:latin typeface="Comic Sans MS" pitchFamily="66" charset="0"/>
            </a:endParaRPr>
          </a:p>
          <a:p>
            <a:pPr algn="ctr">
              <a:buNone/>
            </a:pPr>
            <a:r>
              <a:rPr lang="en-US" b="1" dirty="0" smtClean="0">
                <a:solidFill>
                  <a:schemeClr val="bg1"/>
                </a:solidFill>
                <a:latin typeface="Comic Sans MS" pitchFamily="66" charset="0"/>
              </a:rPr>
              <a:t>Maram Al-</a:t>
            </a:r>
            <a:r>
              <a:rPr lang="en-US" b="1" dirty="0" err="1" smtClean="0">
                <a:solidFill>
                  <a:schemeClr val="bg1"/>
                </a:solidFill>
                <a:latin typeface="Comic Sans MS" pitchFamily="66" charset="0"/>
              </a:rPr>
              <a:t>Satti</a:t>
            </a:r>
            <a:endParaRPr lang="en-US" b="1" dirty="0" smtClean="0">
              <a:solidFill>
                <a:schemeClr val="bg1"/>
              </a:solidFill>
              <a:latin typeface="Comic Sans MS" pitchFamily="66" charset="0"/>
            </a:endParaRPr>
          </a:p>
          <a:p>
            <a:pPr algn="ctr">
              <a:buNone/>
            </a:pPr>
            <a:r>
              <a:rPr lang="en-US" b="1" dirty="0" smtClean="0">
                <a:solidFill>
                  <a:schemeClr val="bg1"/>
                </a:solidFill>
                <a:latin typeface="Comic Sans MS" pitchFamily="66" charset="0"/>
              </a:rPr>
              <a:t>Fatimah Al-</a:t>
            </a:r>
            <a:r>
              <a:rPr lang="en-US" b="1" dirty="0" err="1" smtClean="0">
                <a:solidFill>
                  <a:schemeClr val="bg1"/>
                </a:solidFill>
                <a:latin typeface="Comic Sans MS" pitchFamily="66" charset="0"/>
              </a:rPr>
              <a:t>Solami</a:t>
            </a:r>
            <a:endParaRPr lang="en-US" b="1" dirty="0" smtClean="0">
              <a:solidFill>
                <a:schemeClr val="bg1"/>
              </a:solidFill>
              <a:latin typeface="Comic Sans MS" pitchFamily="66" charset="0"/>
            </a:endParaRPr>
          </a:p>
        </p:txBody>
      </p:sp>
      <p:pic>
        <p:nvPicPr>
          <p:cNvPr id="5" name="صورة 4" descr="pen.jpg"/>
          <p:cNvPicPr>
            <a:picLocks noChangeAspect="1"/>
          </p:cNvPicPr>
          <p:nvPr/>
        </p:nvPicPr>
        <p:blipFill>
          <a:blip r:embed="rId3" cstate="print"/>
          <a:stretch>
            <a:fillRect/>
          </a:stretch>
        </p:blipFill>
        <p:spPr>
          <a:xfrm>
            <a:off x="285720" y="4851760"/>
            <a:ext cx="1428760" cy="1649074"/>
          </a:xfrm>
          <a:prstGeom prst="rect">
            <a:avLst/>
          </a:prstGeom>
        </p:spPr>
      </p:pic>
      <p:pic>
        <p:nvPicPr>
          <p:cNvPr id="6" name="صورة 5" descr="pen.jpg"/>
          <p:cNvPicPr>
            <a:picLocks noChangeAspect="1"/>
          </p:cNvPicPr>
          <p:nvPr/>
        </p:nvPicPr>
        <p:blipFill>
          <a:blip r:embed="rId3" cstate="print"/>
          <a:stretch>
            <a:fillRect/>
          </a:stretch>
        </p:blipFill>
        <p:spPr>
          <a:xfrm>
            <a:off x="7228022" y="357542"/>
            <a:ext cx="1428760" cy="164907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صورة 3" descr="Theater.jpg"/>
          <p:cNvPicPr>
            <a:picLocks noChangeAspect="1"/>
          </p:cNvPicPr>
          <p:nvPr/>
        </p:nvPicPr>
        <p:blipFill>
          <a:blip r:embed="rId2" cstate="print">
            <a:lum bright="27000" contrast="-3000"/>
          </a:blip>
          <a:stretch>
            <a:fillRect/>
          </a:stretch>
        </p:blipFill>
        <p:spPr>
          <a:xfrm>
            <a:off x="214282" y="214290"/>
            <a:ext cx="8786874" cy="6429420"/>
          </a:xfrm>
          <a:prstGeom prst="rect">
            <a:avLst/>
          </a:prstGeom>
        </p:spPr>
      </p:pic>
      <p:sp>
        <p:nvSpPr>
          <p:cNvPr id="3" name="عنصر نائب للمحتوى 2"/>
          <p:cNvSpPr>
            <a:spLocks noGrp="1"/>
          </p:cNvSpPr>
          <p:nvPr>
            <p:ph idx="1"/>
          </p:nvPr>
        </p:nvSpPr>
        <p:spPr/>
        <p:txBody>
          <a:bodyPr/>
          <a:lstStyle/>
          <a:p>
            <a:pPr algn="l">
              <a:buNone/>
            </a:pPr>
            <a:r>
              <a:rPr lang="en-US" sz="2400" b="1" dirty="0" smtClean="0">
                <a:solidFill>
                  <a:srgbClr val="FFFF00"/>
                </a:solidFill>
              </a:rPr>
              <a:t>Going to:</a:t>
            </a:r>
            <a:endParaRPr lang="ar-SA" sz="2400" b="1" dirty="0" smtClean="0">
              <a:solidFill>
                <a:srgbClr val="FFFF00"/>
              </a:solidFill>
            </a:endParaRPr>
          </a:p>
          <a:p>
            <a:pPr algn="l">
              <a:buNone/>
            </a:pPr>
            <a:endParaRPr lang="ar-SA" sz="2400" b="1" dirty="0" smtClean="0">
              <a:solidFill>
                <a:schemeClr val="bg1"/>
              </a:solidFill>
            </a:endParaRPr>
          </a:p>
          <a:p>
            <a:pPr algn="l">
              <a:buNone/>
            </a:pPr>
            <a:r>
              <a:rPr lang="en-US" sz="2400" b="1" dirty="0" smtClean="0">
                <a:solidFill>
                  <a:schemeClr val="bg1"/>
                </a:solidFill>
              </a:rPr>
              <a:t>1-Meaning </a:t>
            </a:r>
            <a:r>
              <a:rPr lang="en-US" sz="2400" b="1" dirty="0" smtClean="0">
                <a:solidFill>
                  <a:schemeClr val="bg1"/>
                </a:solidFill>
              </a:rPr>
              <a:t>of tragic </a:t>
            </a:r>
            <a:r>
              <a:rPr lang="en-US" sz="2400" b="1" dirty="0" smtClean="0">
                <a:solidFill>
                  <a:schemeClr val="bg1"/>
                </a:solidFill>
              </a:rPr>
              <a:t>hero2-Characteristic </a:t>
            </a:r>
            <a:r>
              <a:rPr lang="en-US" sz="2400" b="1" dirty="0" smtClean="0">
                <a:solidFill>
                  <a:schemeClr val="bg1"/>
                </a:solidFill>
              </a:rPr>
              <a:t>of classic tragic hero</a:t>
            </a:r>
          </a:p>
          <a:p>
            <a:pPr algn="l">
              <a:buNone/>
            </a:pPr>
            <a:r>
              <a:rPr lang="en-US" sz="2400" b="1" dirty="0" smtClean="0">
                <a:solidFill>
                  <a:schemeClr val="bg1"/>
                </a:solidFill>
              </a:rPr>
              <a:t>3-Examples of classic tragic hero</a:t>
            </a:r>
          </a:p>
          <a:p>
            <a:pPr algn="l">
              <a:buNone/>
            </a:pPr>
            <a:r>
              <a:rPr lang="en-US" sz="2400" b="1" dirty="0" smtClean="0">
                <a:solidFill>
                  <a:schemeClr val="bg1"/>
                </a:solidFill>
              </a:rPr>
              <a:t>4-Modern American tragic hero</a:t>
            </a:r>
          </a:p>
          <a:p>
            <a:pPr algn="l">
              <a:buNone/>
            </a:pPr>
            <a:r>
              <a:rPr lang="en-US" sz="2400" b="1" dirty="0" smtClean="0">
                <a:solidFill>
                  <a:schemeClr val="bg1"/>
                </a:solidFill>
              </a:rPr>
              <a:t>5-Characteristic of modern tragic hero</a:t>
            </a:r>
          </a:p>
          <a:p>
            <a:pPr algn="l">
              <a:buNone/>
            </a:pPr>
            <a:r>
              <a:rPr lang="en-US" sz="2400" b="1" dirty="0" smtClean="0">
                <a:solidFill>
                  <a:schemeClr val="bg1"/>
                </a:solidFill>
              </a:rPr>
              <a:t>6-Examples of modern tragic hero</a:t>
            </a:r>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27000" contrast="-3000"/>
          </a:blip>
          <a:stretch>
            <a:fillRect/>
          </a:stretch>
        </p:blipFill>
        <p:spPr>
          <a:xfrm>
            <a:off x="214282" y="214290"/>
            <a:ext cx="8786874" cy="6429420"/>
          </a:xfrm>
          <a:prstGeom prst="rect">
            <a:avLst/>
          </a:prstGeom>
        </p:spPr>
      </p:pic>
      <p:sp>
        <p:nvSpPr>
          <p:cNvPr id="2" name="عنوان 1"/>
          <p:cNvSpPr>
            <a:spLocks noGrp="1"/>
          </p:cNvSpPr>
          <p:nvPr>
            <p:ph type="ctrTitle"/>
          </p:nvPr>
        </p:nvSpPr>
        <p:spPr>
          <a:xfrm>
            <a:off x="685800" y="500042"/>
            <a:ext cx="7772400" cy="1500198"/>
          </a:xfrm>
        </p:spPr>
        <p:txBody>
          <a:bodyPr>
            <a:normAutofit/>
          </a:bodyPr>
          <a:lstStyle/>
          <a:p>
            <a:pPr algn="l"/>
            <a:r>
              <a:rPr lang="en-US" b="1" i="1" dirty="0" smtClean="0">
                <a:solidFill>
                  <a:srgbClr val="FFFF00"/>
                </a:solidFill>
              </a:rPr>
              <a:t>What is a tragic hero? </a:t>
            </a:r>
            <a:r>
              <a:rPr lang="en-US" dirty="0" smtClean="0"/>
              <a:t/>
            </a:r>
            <a:br>
              <a:rPr lang="en-US" dirty="0" smtClean="0"/>
            </a:br>
            <a:endParaRPr lang="ar-SA" dirty="0">
              <a:solidFill>
                <a:srgbClr val="A50021"/>
              </a:solidFill>
              <a:latin typeface="Comic Sans MS" pitchFamily="66" charset="0"/>
            </a:endParaRPr>
          </a:p>
        </p:txBody>
      </p:sp>
      <p:sp>
        <p:nvSpPr>
          <p:cNvPr id="3" name="عنوان فرعي 2"/>
          <p:cNvSpPr>
            <a:spLocks noGrp="1"/>
          </p:cNvSpPr>
          <p:nvPr>
            <p:ph type="subTitle" idx="1"/>
          </p:nvPr>
        </p:nvSpPr>
        <p:spPr>
          <a:xfrm>
            <a:off x="571472" y="1785926"/>
            <a:ext cx="8001056" cy="4071966"/>
          </a:xfrm>
        </p:spPr>
        <p:txBody>
          <a:bodyPr>
            <a:normAutofit/>
          </a:bodyPr>
          <a:lstStyle/>
          <a:p>
            <a:pPr algn="l"/>
            <a:endParaRPr lang="en-US" sz="2400" b="1" dirty="0" smtClean="0">
              <a:solidFill>
                <a:schemeClr val="bg1"/>
              </a:solidFill>
            </a:endParaRPr>
          </a:p>
          <a:p>
            <a:pPr algn="l"/>
            <a:r>
              <a:rPr lang="en-US" sz="2400" b="1" dirty="0" smtClean="0">
                <a:solidFill>
                  <a:schemeClr val="bg1"/>
                </a:solidFill>
              </a:rPr>
              <a:t>-The idea of the tragic hero was created in ancient Greek tragedy and defined by Aristotle (and others). </a:t>
            </a:r>
            <a:endParaRPr lang="en-US" sz="2400" b="1" dirty="0" smtClean="0">
              <a:solidFill>
                <a:schemeClr val="bg1"/>
              </a:solidFill>
              <a:latin typeface="Comic Sans MS" pitchFamily="66" charset="0"/>
            </a:endParaRPr>
          </a:p>
          <a:p>
            <a:pPr algn="l"/>
            <a:endParaRPr lang="en-US" sz="2400" b="1" dirty="0" smtClean="0">
              <a:solidFill>
                <a:schemeClr val="bg1"/>
              </a:solidFill>
              <a:latin typeface="Comic Sans MS" pitchFamily="66" charset="0"/>
            </a:endParaRPr>
          </a:p>
          <a:p>
            <a:pPr algn="l"/>
            <a:r>
              <a:rPr lang="en-US" sz="2400" b="1" i="1" dirty="0" smtClean="0">
                <a:solidFill>
                  <a:schemeClr val="bg1"/>
                </a:solidFill>
              </a:rPr>
              <a:t>-The tragic hero is a man of noble stature. He is not an ordinary man, but a man with outstanding quality and greatness about him. His own destruction is for a greater cause or principle</a:t>
            </a:r>
            <a:r>
              <a:rPr lang="en-US" sz="2400" b="1" dirty="0" smtClean="0">
                <a:solidFill>
                  <a:schemeClr val="bg1"/>
                </a:solidFill>
                <a:latin typeface="Comic Sans MS" pitchFamily="66" charset="0"/>
              </a:rPr>
              <a:t>   </a:t>
            </a:r>
            <a:endParaRPr lang="ar-SA" sz="24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31000" contrast="-13000"/>
          </a:blip>
          <a:stretch>
            <a:fillRect/>
          </a:stretch>
        </p:blipFill>
        <p:spPr>
          <a:xfrm>
            <a:off x="214282" y="142852"/>
            <a:ext cx="8786874" cy="6429420"/>
          </a:xfrm>
          <a:prstGeom prst="rect">
            <a:avLst/>
          </a:prstGeom>
        </p:spPr>
      </p:pic>
      <p:sp>
        <p:nvSpPr>
          <p:cNvPr id="2" name="عنوان 1"/>
          <p:cNvSpPr>
            <a:spLocks noGrp="1"/>
          </p:cNvSpPr>
          <p:nvPr>
            <p:ph type="title"/>
          </p:nvPr>
        </p:nvSpPr>
        <p:spPr>
          <a:xfrm>
            <a:off x="457200" y="857232"/>
            <a:ext cx="8229600" cy="857256"/>
          </a:xfrm>
        </p:spPr>
        <p:txBody>
          <a:bodyPr>
            <a:normAutofit fontScale="90000"/>
          </a:bodyPr>
          <a:lstStyle/>
          <a:p>
            <a:pPr algn="l"/>
            <a:r>
              <a:rPr lang="en-US" sz="3600" b="1" i="1" dirty="0" smtClean="0">
                <a:solidFill>
                  <a:srgbClr val="FFFF00"/>
                </a:solidFill>
              </a:rPr>
              <a:t>Common characteristics of a tragic hero:</a:t>
            </a:r>
            <a:r>
              <a:rPr lang="en-US" dirty="0" smtClean="0"/>
              <a:t/>
            </a:r>
            <a:br>
              <a:rPr lang="en-US" dirty="0" smtClean="0"/>
            </a:br>
            <a:endParaRPr lang="ar-SA" dirty="0">
              <a:solidFill>
                <a:srgbClr val="A50021"/>
              </a:solidFill>
              <a:latin typeface="Comic Sans MS" pitchFamily="66" charset="0"/>
            </a:endParaRPr>
          </a:p>
        </p:txBody>
      </p:sp>
      <p:sp>
        <p:nvSpPr>
          <p:cNvPr id="3" name="عنصر نائب للمحتوى 2"/>
          <p:cNvSpPr>
            <a:spLocks noGrp="1"/>
          </p:cNvSpPr>
          <p:nvPr>
            <p:ph idx="1"/>
          </p:nvPr>
        </p:nvSpPr>
        <p:spPr>
          <a:xfrm>
            <a:off x="857224" y="1714489"/>
            <a:ext cx="7429552" cy="4857783"/>
          </a:xfrm>
        </p:spPr>
        <p:txBody>
          <a:bodyPr/>
          <a:lstStyle/>
          <a:p>
            <a:pPr algn="l">
              <a:buNone/>
            </a:pPr>
            <a:r>
              <a:rPr lang="en-US" sz="2800" i="1" dirty="0" smtClean="0">
                <a:solidFill>
                  <a:schemeClr val="bg1"/>
                </a:solidFill>
              </a:rPr>
              <a:t>-</a:t>
            </a:r>
            <a:r>
              <a:rPr lang="en-US" sz="2800" b="1" i="1" dirty="0" smtClean="0">
                <a:solidFill>
                  <a:schemeClr val="bg1"/>
                </a:solidFill>
              </a:rPr>
              <a:t>Usually of noble birth</a:t>
            </a:r>
            <a:br>
              <a:rPr lang="en-US" sz="2800" b="1" i="1" dirty="0" smtClean="0">
                <a:solidFill>
                  <a:schemeClr val="bg1"/>
                </a:solidFill>
              </a:rPr>
            </a:br>
            <a:r>
              <a:rPr lang="en-US" sz="2800" b="1" i="1" dirty="0" smtClean="0">
                <a:solidFill>
                  <a:schemeClr val="bg1"/>
                </a:solidFill>
              </a:rPr>
              <a:t>- </a:t>
            </a:r>
            <a:r>
              <a:rPr lang="en-US" sz="2800" b="1" i="1" dirty="0" err="1" smtClean="0">
                <a:solidFill>
                  <a:schemeClr val="bg1"/>
                </a:solidFill>
              </a:rPr>
              <a:t>Hamartia</a:t>
            </a:r>
            <a:r>
              <a:rPr lang="en-US" sz="2800" b="1" i="1" dirty="0" smtClean="0">
                <a:solidFill>
                  <a:schemeClr val="bg1"/>
                </a:solidFill>
              </a:rPr>
              <a:t>: the tragic flaw that eventually leads to his    downfall.  </a:t>
            </a:r>
            <a:br>
              <a:rPr lang="en-US" sz="2800" b="1" i="1" dirty="0" smtClean="0">
                <a:solidFill>
                  <a:schemeClr val="bg1"/>
                </a:solidFill>
              </a:rPr>
            </a:br>
            <a:r>
              <a:rPr lang="en-US" sz="2800" b="1" i="1" dirty="0" smtClean="0">
                <a:solidFill>
                  <a:schemeClr val="bg1"/>
                </a:solidFill>
              </a:rPr>
              <a:t>- </a:t>
            </a:r>
            <a:r>
              <a:rPr lang="en-US" sz="2800" b="1" i="1" dirty="0" err="1" smtClean="0">
                <a:solidFill>
                  <a:schemeClr val="bg1"/>
                </a:solidFill>
              </a:rPr>
              <a:t>Peripeteia</a:t>
            </a:r>
            <a:r>
              <a:rPr lang="en-US" sz="2800" b="1" i="1" dirty="0" smtClean="0">
                <a:solidFill>
                  <a:schemeClr val="bg1"/>
                </a:solidFill>
              </a:rPr>
              <a:t> - a reversal of fortune brought about by the hero's tragic flaw</a:t>
            </a:r>
            <a:br>
              <a:rPr lang="en-US" sz="2800" b="1" i="1" dirty="0" smtClean="0">
                <a:solidFill>
                  <a:schemeClr val="bg1"/>
                </a:solidFill>
              </a:rPr>
            </a:br>
            <a:r>
              <a:rPr lang="en-US" sz="2800" b="1" i="1" dirty="0" smtClean="0">
                <a:solidFill>
                  <a:schemeClr val="bg1"/>
                </a:solidFill>
              </a:rPr>
              <a:t>- His actions result in an increase of self- awareness and self-knowledge</a:t>
            </a:r>
            <a:br>
              <a:rPr lang="en-US" sz="2800" b="1" i="1" dirty="0" smtClean="0">
                <a:solidFill>
                  <a:schemeClr val="bg1"/>
                </a:solidFill>
              </a:rPr>
            </a:br>
            <a:r>
              <a:rPr lang="en-US" sz="2800" b="1" i="1" dirty="0" smtClean="0">
                <a:solidFill>
                  <a:schemeClr val="bg1"/>
                </a:solidFill>
              </a:rPr>
              <a:t>- The audience must feel pity and fear for this character</a:t>
            </a:r>
            <a:endParaRPr lang="en-US" sz="2800" b="1" dirty="0" smtClean="0">
              <a:solidFill>
                <a:schemeClr val="bg1"/>
              </a:solidFill>
              <a:latin typeface="Comic Sans MS" pitchFamily="66" charset="0"/>
            </a:endParaRPr>
          </a:p>
          <a:p>
            <a:pPr algn="l">
              <a:buNone/>
            </a:pPr>
            <a:r>
              <a:rPr lang="en-US" sz="2400" dirty="0" smtClean="0">
                <a:solidFill>
                  <a:schemeClr val="bg1"/>
                </a:solidFill>
                <a:latin typeface="Comic Sans MS" pitchFamily="66" charset="0"/>
              </a:rPr>
              <a:t>-</a:t>
            </a:r>
            <a:endParaRPr lang="ar-SA" sz="2400"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Theater.jpg"/>
          <p:cNvPicPr>
            <a:picLocks noChangeAspect="1"/>
          </p:cNvPicPr>
          <p:nvPr/>
        </p:nvPicPr>
        <p:blipFill>
          <a:blip r:embed="rId3" cstate="print">
            <a:lum bright="20000" contrast="-5000"/>
          </a:blip>
          <a:stretch>
            <a:fillRect/>
          </a:stretch>
        </p:blipFill>
        <p:spPr>
          <a:xfrm>
            <a:off x="214282" y="142852"/>
            <a:ext cx="8786874" cy="6429420"/>
          </a:xfrm>
          <a:prstGeom prst="rect">
            <a:avLst/>
          </a:prstGeom>
        </p:spPr>
      </p:pic>
      <p:sp>
        <p:nvSpPr>
          <p:cNvPr id="2" name="عنوان 1"/>
          <p:cNvSpPr>
            <a:spLocks noGrp="1"/>
          </p:cNvSpPr>
          <p:nvPr>
            <p:ph type="ctrTitle"/>
          </p:nvPr>
        </p:nvSpPr>
        <p:spPr/>
        <p:txBody>
          <a:bodyPr>
            <a:normAutofit fontScale="90000"/>
          </a:bodyPr>
          <a:lstStyle/>
          <a:p>
            <a:pPr algn="l" rtl="0"/>
            <a:r>
              <a:rPr lang="en-US" sz="3200" dirty="0">
                <a:solidFill>
                  <a:schemeClr val="bg1"/>
                </a:solidFill>
              </a:rPr>
              <a:t/>
            </a:r>
            <a:br>
              <a:rPr lang="en-US" sz="3200" dirty="0">
                <a:solidFill>
                  <a:schemeClr val="bg1"/>
                </a:solidFill>
              </a:rPr>
            </a:br>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
            </a:r>
            <a:br>
              <a:rPr lang="en-US" sz="3200" dirty="0" smtClean="0">
                <a:solidFill>
                  <a:schemeClr val="bg1"/>
                </a:solidFill>
              </a:rPr>
            </a:br>
            <a:endParaRPr lang="ar-SA" b="1" dirty="0">
              <a:solidFill>
                <a:srgbClr val="FFFF00"/>
              </a:solidFill>
            </a:endParaRPr>
          </a:p>
        </p:txBody>
      </p:sp>
      <p:sp>
        <p:nvSpPr>
          <p:cNvPr id="9" name="عنوان فرعي 8"/>
          <p:cNvSpPr>
            <a:spLocks noGrp="1"/>
          </p:cNvSpPr>
          <p:nvPr>
            <p:ph type="subTitle" idx="1"/>
          </p:nvPr>
        </p:nvSpPr>
        <p:spPr>
          <a:xfrm>
            <a:off x="1371600" y="571480"/>
            <a:ext cx="6400800" cy="1571636"/>
          </a:xfrm>
        </p:spPr>
        <p:txBody>
          <a:bodyPr/>
          <a:lstStyle/>
          <a:p>
            <a:r>
              <a:rPr lang="en-US" b="1" dirty="0" smtClean="0">
                <a:solidFill>
                  <a:srgbClr val="FFFF00"/>
                </a:solidFill>
              </a:rPr>
              <a:t>Examples of Tragic Hero:</a:t>
            </a:r>
            <a:endParaRPr lang="ar-SA" b="1" dirty="0">
              <a:solidFill>
                <a:srgbClr val="FFFF00"/>
              </a:solidFill>
            </a:endParaRPr>
          </a:p>
        </p:txBody>
      </p:sp>
      <p:pic>
        <p:nvPicPr>
          <p:cNvPr id="14" name="صورة 13" descr="hamlet.jpg"/>
          <p:cNvPicPr>
            <a:picLocks noChangeAspect="1"/>
          </p:cNvPicPr>
          <p:nvPr/>
        </p:nvPicPr>
        <p:blipFill>
          <a:blip r:embed="rId4" cstate="print"/>
          <a:stretch>
            <a:fillRect/>
          </a:stretch>
        </p:blipFill>
        <p:spPr>
          <a:xfrm>
            <a:off x="642910" y="1571612"/>
            <a:ext cx="3786214" cy="4714908"/>
          </a:xfrm>
          <a:prstGeom prst="rect">
            <a:avLst/>
          </a:prstGeom>
        </p:spPr>
      </p:pic>
      <p:pic>
        <p:nvPicPr>
          <p:cNvPr id="15" name="صورة 14" descr="king-lear.jpg"/>
          <p:cNvPicPr>
            <a:picLocks noChangeAspect="1"/>
          </p:cNvPicPr>
          <p:nvPr/>
        </p:nvPicPr>
        <p:blipFill>
          <a:blip r:embed="rId5" cstate="print"/>
          <a:stretch>
            <a:fillRect/>
          </a:stretch>
        </p:blipFill>
        <p:spPr>
          <a:xfrm>
            <a:off x="5000628" y="1571612"/>
            <a:ext cx="3714776" cy="466725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20000" contrast="-5000"/>
          </a:blip>
          <a:stretch>
            <a:fillRect/>
          </a:stretch>
        </p:blipFill>
        <p:spPr>
          <a:xfrm>
            <a:off x="214282" y="142852"/>
            <a:ext cx="8786874" cy="6429420"/>
          </a:xfrm>
          <a:prstGeom prst="rect">
            <a:avLst/>
          </a:prstGeom>
        </p:spPr>
      </p:pic>
      <p:sp>
        <p:nvSpPr>
          <p:cNvPr id="3" name="عنوان فرعي 2"/>
          <p:cNvSpPr>
            <a:spLocks noGrp="1"/>
          </p:cNvSpPr>
          <p:nvPr>
            <p:ph type="subTitle" idx="1"/>
          </p:nvPr>
        </p:nvSpPr>
        <p:spPr>
          <a:xfrm>
            <a:off x="500034" y="3143248"/>
            <a:ext cx="8215370" cy="3143272"/>
          </a:xfrm>
        </p:spPr>
        <p:txBody>
          <a:bodyPr>
            <a:normAutofit/>
          </a:bodyPr>
          <a:lstStyle/>
          <a:p>
            <a:pPr algn="l"/>
            <a:endParaRPr lang="en-US" dirty="0" smtClean="0">
              <a:solidFill>
                <a:schemeClr val="tx2"/>
              </a:solidFill>
            </a:endParaRPr>
          </a:p>
          <a:p>
            <a:pPr algn="l"/>
            <a:endParaRPr lang="en-US" dirty="0" smtClean="0">
              <a:solidFill>
                <a:schemeClr val="tx2"/>
              </a:solidFill>
            </a:endParaRPr>
          </a:p>
          <a:p>
            <a:pPr algn="l"/>
            <a:endParaRPr lang="en-US" dirty="0">
              <a:solidFill>
                <a:schemeClr val="tx2"/>
              </a:solidFill>
            </a:endParaRPr>
          </a:p>
          <a:p>
            <a:pPr algn="l"/>
            <a:endParaRPr lang="ar-SA" dirty="0"/>
          </a:p>
        </p:txBody>
      </p:sp>
      <p:pic>
        <p:nvPicPr>
          <p:cNvPr id="6" name="صورة 5" descr="0451527798.01.LZZZZZZZ.jpg"/>
          <p:cNvPicPr>
            <a:picLocks noChangeAspect="1"/>
          </p:cNvPicPr>
          <p:nvPr/>
        </p:nvPicPr>
        <p:blipFill>
          <a:blip r:embed="rId3" cstate="print"/>
          <a:stretch>
            <a:fillRect/>
          </a:stretch>
        </p:blipFill>
        <p:spPr>
          <a:xfrm>
            <a:off x="5143504" y="857232"/>
            <a:ext cx="3529017" cy="5429288"/>
          </a:xfrm>
          <a:prstGeom prst="rect">
            <a:avLst/>
          </a:prstGeom>
        </p:spPr>
      </p:pic>
      <p:pic>
        <p:nvPicPr>
          <p:cNvPr id="7" name="صورة 6" descr="7BE68B678D-954A-4173-9FA2-0A4060A60ACD7DImg100.jpg"/>
          <p:cNvPicPr>
            <a:picLocks noChangeAspect="1"/>
          </p:cNvPicPr>
          <p:nvPr/>
        </p:nvPicPr>
        <p:blipFill>
          <a:blip r:embed="rId4" cstate="print"/>
          <a:stretch>
            <a:fillRect/>
          </a:stretch>
        </p:blipFill>
        <p:spPr>
          <a:xfrm>
            <a:off x="642910" y="857232"/>
            <a:ext cx="3643338" cy="535782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20000" contrast="-5000"/>
          </a:blip>
          <a:stretch>
            <a:fillRect/>
          </a:stretch>
        </p:blipFill>
        <p:spPr>
          <a:xfrm>
            <a:off x="214282" y="214290"/>
            <a:ext cx="8786874" cy="6429420"/>
          </a:xfrm>
          <a:prstGeom prst="rect">
            <a:avLst/>
          </a:prstGeom>
        </p:spPr>
      </p:pic>
      <p:sp>
        <p:nvSpPr>
          <p:cNvPr id="3" name="عنصر نائب للمحتوى 2"/>
          <p:cNvSpPr>
            <a:spLocks noGrp="1"/>
          </p:cNvSpPr>
          <p:nvPr>
            <p:ph idx="1"/>
          </p:nvPr>
        </p:nvSpPr>
        <p:spPr>
          <a:xfrm>
            <a:off x="457200" y="714356"/>
            <a:ext cx="8229600" cy="5411807"/>
          </a:xfrm>
        </p:spPr>
        <p:txBody>
          <a:bodyPr>
            <a:normAutofit/>
          </a:bodyPr>
          <a:lstStyle/>
          <a:p>
            <a:pPr algn="l">
              <a:buNone/>
            </a:pPr>
            <a:r>
              <a:rPr lang="en-US" b="1" smtClean="0">
                <a:solidFill>
                  <a:srgbClr val="FFFF00"/>
                </a:solidFill>
              </a:rPr>
              <a:t>Modern </a:t>
            </a:r>
            <a:r>
              <a:rPr lang="en-US" b="1" smtClean="0">
                <a:solidFill>
                  <a:srgbClr val="FFFF00"/>
                </a:solidFill>
              </a:rPr>
              <a:t>American </a:t>
            </a:r>
            <a:r>
              <a:rPr lang="en-US" b="1" dirty="0" smtClean="0">
                <a:solidFill>
                  <a:srgbClr val="FFFF00"/>
                </a:solidFill>
              </a:rPr>
              <a:t>tragic heroes</a:t>
            </a:r>
          </a:p>
          <a:p>
            <a:pPr algn="l">
              <a:buNone/>
            </a:pPr>
            <a:endParaRPr lang="en-US" sz="2800" b="1" dirty="0">
              <a:solidFill>
                <a:schemeClr val="bg1"/>
              </a:solidFill>
            </a:endParaRPr>
          </a:p>
          <a:p>
            <a:pPr algn="l">
              <a:buNone/>
            </a:pPr>
            <a:r>
              <a:rPr lang="en-US" sz="2800" b="1" dirty="0" smtClean="0">
                <a:solidFill>
                  <a:schemeClr val="bg1"/>
                </a:solidFill>
              </a:rPr>
              <a:t>-In the Modernist era (late 19th and early 20th century), a new kind of tragic hero was created out of a result of this "classical" definition. </a:t>
            </a:r>
          </a:p>
          <a:p>
            <a:pPr algn="l" rtl="0">
              <a:buNone/>
            </a:pPr>
            <a:endParaRPr lang="en-US" sz="2800" b="1" dirty="0" smtClean="0">
              <a:solidFill>
                <a:schemeClr val="bg1"/>
              </a:solidFill>
            </a:endParaRPr>
          </a:p>
          <a:p>
            <a:pPr algn="l" rtl="0">
              <a:buNone/>
            </a:pPr>
            <a:r>
              <a:rPr lang="en-US" sz="2800" b="1" dirty="0" smtClean="0">
                <a:solidFill>
                  <a:schemeClr val="bg1"/>
                </a:solidFill>
              </a:rPr>
              <a:t>-Modern playwrights have continued to create characters whose tragic flaws lead to tragedy, but these are not usually heroes in the classical sense.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Theater.jpg"/>
          <p:cNvPicPr>
            <a:picLocks noChangeAspect="1"/>
          </p:cNvPicPr>
          <p:nvPr/>
        </p:nvPicPr>
        <p:blipFill>
          <a:blip r:embed="rId2" cstate="print">
            <a:lum bright="20000" contrast="-5000"/>
          </a:blip>
          <a:stretch>
            <a:fillRect/>
          </a:stretch>
        </p:blipFill>
        <p:spPr>
          <a:xfrm>
            <a:off x="214282" y="214290"/>
            <a:ext cx="8786874" cy="6429420"/>
          </a:xfrm>
          <a:prstGeom prst="rect">
            <a:avLst/>
          </a:prstGeom>
        </p:spPr>
      </p:pic>
      <p:sp>
        <p:nvSpPr>
          <p:cNvPr id="3" name="عنصر نائب للمحتوى 2"/>
          <p:cNvSpPr>
            <a:spLocks noGrp="1"/>
          </p:cNvSpPr>
          <p:nvPr>
            <p:ph idx="1"/>
          </p:nvPr>
        </p:nvSpPr>
        <p:spPr>
          <a:xfrm>
            <a:off x="714348" y="428605"/>
            <a:ext cx="8043890" cy="6000792"/>
          </a:xfrm>
        </p:spPr>
        <p:txBody>
          <a:bodyPr>
            <a:normAutofit/>
          </a:bodyPr>
          <a:lstStyle/>
          <a:p>
            <a:pPr algn="l">
              <a:buNone/>
            </a:pPr>
            <a:r>
              <a:rPr lang="en-US" sz="2800" b="1" i="1" dirty="0" smtClean="0">
                <a:solidFill>
                  <a:srgbClr val="FFFF00"/>
                </a:solidFill>
              </a:rPr>
              <a:t>characteristics</a:t>
            </a:r>
            <a:r>
              <a:rPr lang="en-US" sz="2800" b="1" dirty="0" smtClean="0">
                <a:solidFill>
                  <a:srgbClr val="FFFF00"/>
                </a:solidFill>
              </a:rPr>
              <a:t> of modern American tragic hero:</a:t>
            </a:r>
          </a:p>
          <a:p>
            <a:pPr algn="l">
              <a:buNone/>
            </a:pPr>
            <a:endParaRPr lang="en-US" sz="2800" b="1" dirty="0" smtClean="0">
              <a:solidFill>
                <a:srgbClr val="FFFF00"/>
              </a:solidFill>
            </a:endParaRPr>
          </a:p>
          <a:p>
            <a:pPr algn="l">
              <a:buNone/>
            </a:pPr>
            <a:r>
              <a:rPr lang="en-US" sz="2800" dirty="0" smtClean="0">
                <a:solidFill>
                  <a:schemeClr val="bg1"/>
                </a:solidFill>
              </a:rPr>
              <a:t>-</a:t>
            </a:r>
            <a:r>
              <a:rPr lang="en-US" sz="2400" b="1" dirty="0" smtClean="0">
                <a:solidFill>
                  <a:schemeClr val="bg1"/>
                </a:solidFill>
              </a:rPr>
              <a:t>The modern hero, it seems, does not necessarily have to be of a high estate - but rather an "ordinary person".</a:t>
            </a:r>
          </a:p>
          <a:p>
            <a:pPr algn="l">
              <a:buNone/>
            </a:pPr>
            <a:endParaRPr lang="en-US" sz="2400" b="1" dirty="0" smtClean="0">
              <a:solidFill>
                <a:schemeClr val="bg1"/>
              </a:solidFill>
            </a:endParaRPr>
          </a:p>
          <a:p>
            <a:pPr algn="l">
              <a:buNone/>
            </a:pPr>
            <a:r>
              <a:rPr lang="en-US" sz="2400" b="1" dirty="0" smtClean="0">
                <a:solidFill>
                  <a:schemeClr val="bg1"/>
                </a:solidFill>
              </a:rPr>
              <a:t>-The story may not result in an epiphany of awareness or even come to a resolution of catharsis.</a:t>
            </a:r>
          </a:p>
          <a:p>
            <a:pPr algn="l">
              <a:buNone/>
            </a:pPr>
            <a:r>
              <a:rPr lang="en-US" sz="2400" b="1" dirty="0" smtClean="0">
                <a:solidFill>
                  <a:schemeClr val="bg1"/>
                </a:solidFill>
              </a:rPr>
              <a:t> </a:t>
            </a:r>
          </a:p>
          <a:p>
            <a:pPr algn="l">
              <a:buNone/>
            </a:pPr>
            <a:r>
              <a:rPr lang="en-US" sz="2400" b="1" dirty="0" smtClean="0">
                <a:solidFill>
                  <a:schemeClr val="bg1"/>
                </a:solidFill>
              </a:rPr>
              <a:t>-The story may end without closure and even without the death of the hero. This new hero of modernism is the antihero and may not be considered by all to even be a tragic hero.</a:t>
            </a:r>
          </a:p>
          <a:p>
            <a:pPr algn="l">
              <a:buNone/>
            </a:pPr>
            <a:endParaRPr lang="ar-SA" sz="2800" b="1"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TotalTime>
  <Words>536</Words>
  <Application>Microsoft Office PowerPoint</Application>
  <PresentationFormat>عرض على الشاشة (3:4)‏</PresentationFormat>
  <Paragraphs>57</Paragraphs>
  <Slides>16</Slides>
  <Notes>1</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Presented by</vt:lpstr>
      <vt:lpstr>الشريحة 3</vt:lpstr>
      <vt:lpstr>What is a tragic hero?  </vt:lpstr>
      <vt:lpstr>Common characteristics of a tragic hero: </vt:lpstr>
      <vt:lpstr>          </vt:lpstr>
      <vt:lpstr>الشريحة 7</vt:lpstr>
      <vt:lpstr>الشريحة 8</vt:lpstr>
      <vt:lpstr>الشريحة 9</vt:lpstr>
      <vt:lpstr>الشريحة 10</vt:lpstr>
      <vt:lpstr> </vt:lpstr>
      <vt:lpstr>-Willy Loman is a tragic character. This is because Willy Loman has the following attributes:  ”, a tragic character is presented as a victim of society or in other words a common man; where "a sense of triumph is evident even if the character dies - someone benefits" and a tragic flaw which leads to Willy Loman's downfall.  </vt:lpstr>
      <vt:lpstr>الشريحة 13</vt:lpstr>
      <vt:lpstr>-As a young woman Blanche lost the family fortune, estate and her young husband. These events have overwhelmed Blanche for years causing her to be a social exile. She is sometimes described as a tragic hero; a person who once had vast potential was plagued with a doubtful future.   </vt:lpstr>
      <vt:lpstr>-Others believe that Blanche Dubois is an anti-tragic hero, meaning that her life had no significance and effect on society. The Southern belle known as Blanche demonstrates throughout the play that her life did not make an impact on the world, in the end she was only fooling herself. </vt:lpstr>
      <vt:lpstr>الشريحة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 as a dramatic art form dates from the late 19th Century --- specifically with the plays of Ibsen like A Doll's House and Hedda Gabler.  Almost all theater before Ibsen was non-realistic.  </dc:title>
  <dc:creator>User</dc:creator>
  <cp:lastModifiedBy>User</cp:lastModifiedBy>
  <cp:revision>52</cp:revision>
  <dcterms:created xsi:type="dcterms:W3CDTF">2009-10-22T04:51:15Z</dcterms:created>
  <dcterms:modified xsi:type="dcterms:W3CDTF">2010-03-07T04:59:46Z</dcterms:modified>
</cp:coreProperties>
</file>