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9" r:id="rId7"/>
    <p:sldId id="261" r:id="rId8"/>
    <p:sldId id="270"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61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F5D482-37AD-46D6-8BFA-5B95F9A17665}"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5D482-37AD-46D6-8BFA-5B95F9A17665}"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5D482-37AD-46D6-8BFA-5B95F9A17665}"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5D482-37AD-46D6-8BFA-5B95F9A17665}"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F5D482-37AD-46D6-8BFA-5B95F9A17665}"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F5D482-37AD-46D6-8BFA-5B95F9A17665}"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F5D482-37AD-46D6-8BFA-5B95F9A17665}" type="datetimeFigureOut">
              <a:rPr lang="en-US" smtClean="0"/>
              <a:pPr/>
              <a:t>6/3/2010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F5D482-37AD-46D6-8BFA-5B95F9A17665}" type="datetimeFigureOut">
              <a:rPr lang="en-US" smtClean="0"/>
              <a:pPr/>
              <a:t>6/3/2010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F5D482-37AD-46D6-8BFA-5B95F9A17665}" type="datetimeFigureOut">
              <a:rPr lang="en-US" smtClean="0"/>
              <a:pPr/>
              <a:t>6/3/2010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F5D482-37AD-46D6-8BFA-5B95F9A17665}"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F5D482-37AD-46D6-8BFA-5B95F9A17665}"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2C8BA-CB8F-4525-A15F-F0529FA5686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5D482-37AD-46D6-8BFA-5B95F9A17665}" type="datetimeFigureOut">
              <a:rPr lang="en-US" smtClean="0"/>
              <a:pPr/>
              <a:t>6/3/2010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2C8BA-CB8F-4525-A15F-F0529FA5686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google.com.sa/imgres?imgurl=http://blog.syracuse.com/shelflife/pennwarren.jpg&amp;imgrefurl=http://blog.syracuse.com/shelflife/2007/04/writers_born_this_day_41.html&amp;usg=__XwJP4nw2a2aLGkCq80DdaGw4Zo0=&amp;h=512&amp;w=415&amp;sz=36&amp;hl=ar&amp;start=6&amp;itbs=1&amp;tbnid=rriApnJSuXjkNM:&amp;tbnh=131&amp;tbnw=106&amp;prev=/images?q=Robert+Penn+Warren&amp;hl=ar&amp;safe=active&amp;gbv=2&amp;tbs=isch:1" TargetMode="External"/><Relationship Id="rId13"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hyperlink" Target="http://www.google.com.sa/imgres?imgurl=http://bloximages.chicago2.vip.townnews.com/muscatinejournal.com/content/tncms/assets/editorial/a/b3/3eb/ab33eb12-1fc8-11df-9259-001cc4c002e0.preview-300.jpg&amp;imgrefurl=http://www.muscatinejournal.com/news/local/obituaries/article_b1ed7d4c-1fc8-11df-b932-001cc4c002e0.html&amp;usg=__nF5g-QzkVz1xsFXPqugNLr3W7_0=&amp;h=442&amp;w=300&amp;sz=27&amp;hl=ar&amp;start=4&amp;itbs=1&amp;tbnid=j1HSijLfB7FptM:&amp;tbnh=127&amp;tbnw=86&amp;prev=/images?q=Richard+Howard&amp;hl=ar&amp;safe=active&amp;sa=G&amp;gbv=2&amp;tbs=isch:1"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www.google.com.sa/imgres?imgurl=http://lewisturco.typepad.com/.a/6a00d8345219e069e20120a5e4b304970b-800wi&amp;imgrefurl=http://lewisturco.typepad.com/poetics/2009/11/uncle-weslis-daily-epitaph-for-thursday-november-19th-2009.html&amp;usg=__4yLKhvlx15Kf17afMOJqcQVzhBk=&amp;h=267&amp;w=200&amp;sz=9&amp;hl=ar&amp;start=8&amp;itbs=1&amp;tbnid=cqZwcyYfpMiBAM:&amp;tbnh=113&amp;tbnw=85&amp;prev=/images?q=Allen+Tate&amp;hl=ar&amp;safe=active&amp;gbv=2&amp;tbs=isch:1" TargetMode="External"/><Relationship Id="rId11" Type="http://schemas.openxmlformats.org/officeDocument/2006/relationships/image" Target="../media/image6.jpeg"/><Relationship Id="rId5" Type="http://schemas.openxmlformats.org/officeDocument/2006/relationships/image" Target="../media/image3.jpeg"/><Relationship Id="rId15" Type="http://schemas.openxmlformats.org/officeDocument/2006/relationships/image" Target="../media/image8.jpeg"/><Relationship Id="rId10" Type="http://schemas.openxmlformats.org/officeDocument/2006/relationships/hyperlink" Target="http://www.google.com.sa/imgres?imgurl=http://www.randomhouse.com/catalog/authphoto_110/13318_hollander_john.gif&amp;imgrefurl=http://www.randomhouse.com/author/results.pperl?authorid=13318&amp;usg=__0ZySmJwvEyJeAU78Ea3D3U33wAc=&amp;h=124&amp;w=110&amp;sz=6&amp;hl=ar&amp;start=5&amp;itbs=1&amp;tbnid=oycPMBMPb8bR3M:&amp;tbnh=90&amp;tbnw=80&amp;prev=/images?q=John+Hollander&amp;hl=ar&amp;safe=active&amp;sa=G&amp;gbv=2&amp;tbs=isch:1" TargetMode="External"/><Relationship Id="rId4" Type="http://schemas.openxmlformats.org/officeDocument/2006/relationships/hyperlink" Target="http://www.google.com.sa/imgres?imgurl=http://3.bp.blogspot.com/_1FKQnLIUzAs/ScHtk3xId8I/AAAAAAAAAVU/XfwMyjPC0PY/s400/ransom+cropped.bmp&amp;imgrefurl=http://ecuenglishtalk.blogspot.com/2009_04_01_archive.html&amp;usg=__hRm9UaXGQyTVe0z9w5NtP438sgE=&amp;h=400&amp;w=313&amp;sz=18&amp;hl=ar&amp;start=5&amp;itbs=1&amp;tbnid=ejYhi1WPDFADYM:&amp;tbnh=124&amp;tbnw=97&amp;prev=/images?q=John+Crowe+Ransom&amp;hl=ar&amp;safe=active&amp;sa=G&amp;gbv=2&amp;tbs=isch:1" TargetMode="External"/><Relationship Id="rId9" Type="http://schemas.openxmlformats.org/officeDocument/2006/relationships/image" Target="../media/image5.jpeg"/><Relationship Id="rId14" Type="http://schemas.openxmlformats.org/officeDocument/2006/relationships/hyperlink" Target="http://www.google.com.sa/imgres?imgurl=http://www.alimbaratur.com/All_Pages/Sheta2_3alami_Stuff/Sheta2_10/Robert_Lowell.jpg&amp;imgrefurl=http://courses.unt.edu/sdholdeman/New_Folder/Modern%20British%20and%20American%20Poetry%20Images.htm&amp;usg=__wIrVVUt1TP1VmeZcMskwL2gpqEE=&amp;h=324&amp;w=235&amp;sz=10&amp;hl=ar&amp;start=2&amp;itbs=1&amp;tbnid=YgvkN2z7bNeHEM:&amp;tbnh=118&amp;tbnw=86&amp;prev=/images?q=Robert+Lowell&amp;hl=ar&amp;safe=active&amp;gbv=2&amp;tbs=isch:1"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www.google.com.sa/imgres?imgurl=http://blog.syracuse.com/shelflife/pennwarren.jpg&amp;imgrefurl=http://blog.syracuse.com/shelflife/2007/04/writers_born_this_day_41.html&amp;usg=__XwJP4nw2a2aLGkCq80DdaGw4Zo0=&amp;h=512&amp;w=415&amp;sz=36&amp;hl=ar&amp;start=6&amp;itbs=1&amp;tbnid=rriApnJSuXjkNM:&amp;tbnh=131&amp;tbnw=106&amp;prev=/images?q=Robert+Penn+Warren&amp;hl=ar&amp;safe=active&amp;gbv=2&amp;tbs=isch:1" TargetMode="External"/><Relationship Id="rId13"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hyperlink" Target="http://www.google.com.sa/imgres?imgurl=http://bloximages.chicago2.vip.townnews.com/muscatinejournal.com/content/tncms/assets/editorial/a/b3/3eb/ab33eb12-1fc8-11df-9259-001cc4c002e0.preview-300.jpg&amp;imgrefurl=http://www.muscatinejournal.com/news/local/obituaries/article_b1ed7d4c-1fc8-11df-b932-001cc4c002e0.html&amp;usg=__nF5g-QzkVz1xsFXPqugNLr3W7_0=&amp;h=442&amp;w=300&amp;sz=27&amp;hl=ar&amp;start=4&amp;itbs=1&amp;tbnid=j1HSijLfB7FptM:&amp;tbnh=127&amp;tbnw=86&amp;prev=/images?q=Richard+Howard&amp;hl=ar&amp;safe=active&amp;sa=G&amp;gbv=2&amp;tbs=isch:1"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www.google.com.sa/imgres?imgurl=http://lewisturco.typepad.com/.a/6a00d8345219e069e20120a5e4b304970b-800wi&amp;imgrefurl=http://lewisturco.typepad.com/poetics/2009/11/uncle-weslis-daily-epitaph-for-thursday-november-19th-2009.html&amp;usg=__4yLKhvlx15Kf17afMOJqcQVzhBk=&amp;h=267&amp;w=200&amp;sz=9&amp;hl=ar&amp;start=8&amp;itbs=1&amp;tbnid=cqZwcyYfpMiBAM:&amp;tbnh=113&amp;tbnw=85&amp;prev=/images?q=Allen+Tate&amp;hl=ar&amp;safe=active&amp;gbv=2&amp;tbs=isch:1" TargetMode="External"/><Relationship Id="rId11" Type="http://schemas.openxmlformats.org/officeDocument/2006/relationships/image" Target="../media/image6.jpeg"/><Relationship Id="rId5" Type="http://schemas.openxmlformats.org/officeDocument/2006/relationships/image" Target="../media/image3.jpeg"/><Relationship Id="rId15" Type="http://schemas.openxmlformats.org/officeDocument/2006/relationships/image" Target="../media/image8.jpeg"/><Relationship Id="rId10" Type="http://schemas.openxmlformats.org/officeDocument/2006/relationships/hyperlink" Target="http://www.google.com.sa/imgres?imgurl=http://www.randomhouse.com/catalog/authphoto_110/13318_hollander_john.gif&amp;imgrefurl=http://www.randomhouse.com/author/results.pperl?authorid=13318&amp;usg=__0ZySmJwvEyJeAU78Ea3D3U33wAc=&amp;h=124&amp;w=110&amp;sz=6&amp;hl=ar&amp;start=5&amp;itbs=1&amp;tbnid=oycPMBMPb8bR3M:&amp;tbnh=90&amp;tbnw=80&amp;prev=/images?q=John+Hollander&amp;hl=ar&amp;safe=active&amp;sa=G&amp;gbv=2&amp;tbs=isch:1" TargetMode="External"/><Relationship Id="rId4" Type="http://schemas.openxmlformats.org/officeDocument/2006/relationships/hyperlink" Target="http://www.google.com.sa/imgres?imgurl=http://3.bp.blogspot.com/_1FKQnLIUzAs/ScHtk3xId8I/AAAAAAAAAVU/XfwMyjPC0PY/s400/ransom+cropped.bmp&amp;imgrefurl=http://ecuenglishtalk.blogspot.com/2009_04_01_archive.html&amp;usg=__hRm9UaXGQyTVe0z9w5NtP438sgE=&amp;h=400&amp;w=313&amp;sz=18&amp;hl=ar&amp;start=5&amp;itbs=1&amp;tbnid=ejYhi1WPDFADYM:&amp;tbnh=124&amp;tbnw=97&amp;prev=/images?q=John+Crowe+Ransom&amp;hl=ar&amp;safe=active&amp;sa=G&amp;gbv=2&amp;tbs=isch:1" TargetMode="External"/><Relationship Id="rId9" Type="http://schemas.openxmlformats.org/officeDocument/2006/relationships/image" Target="../media/image5.jpeg"/><Relationship Id="rId14" Type="http://schemas.openxmlformats.org/officeDocument/2006/relationships/hyperlink" Target="http://www.google.com.sa/imgres?imgurl=http://www.alimbaratur.com/All_Pages/Sheta2_3alami_Stuff/Sheta2_10/Robert_Lowell.jpg&amp;imgrefurl=http://courses.unt.edu/sdholdeman/New_Folder/Modern%20British%20and%20American%20Poetry%20Images.htm&amp;usg=__wIrVVUt1TP1VmeZcMskwL2gpqEE=&amp;h=324&amp;w=235&amp;sz=10&amp;hl=ar&amp;start=2&amp;itbs=1&amp;tbnid=YgvkN2z7bNeHEM:&amp;tbnh=118&amp;tbnw=86&amp;prev=/images?q=Robert+Lowell&amp;hl=ar&amp;safe=active&amp;gbv=2&amp;tbs=isch: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796089">
            <a:off x="-803243" y="1476400"/>
            <a:ext cx="8839200" cy="1905000"/>
          </a:xfrm>
        </p:spPr>
        <p:txBody>
          <a:bodyPr>
            <a:normAutofit fontScale="90000"/>
          </a:bodyPr>
          <a:lstStyle/>
          <a:p>
            <a:r>
              <a:rPr lang="en-US" b="1" dirty="0"/>
              <a:t/>
            </a:r>
            <a:br>
              <a:rPr lang="en-US" b="1" dirty="0"/>
            </a:br>
            <a:r>
              <a:rPr lang="en-US" dirty="0"/>
              <a:t/>
            </a:r>
            <a:br>
              <a:rPr lang="en-US" dirty="0"/>
            </a:br>
            <a:r>
              <a:rPr lang="en-US" dirty="0"/>
              <a:t/>
            </a:r>
            <a:br>
              <a:rPr lang="en-US" dirty="0"/>
            </a:br>
            <a:r>
              <a:rPr lang="en-US" sz="6000" b="1" dirty="0" smtClean="0">
                <a:solidFill>
                  <a:srgbClr val="FF0000"/>
                </a:solidFill>
              </a:rPr>
              <a:t> American Poetry, 1945-1990: The Anti-Tradition </a:t>
            </a:r>
            <a:r>
              <a:rPr lang="en-US" dirty="0"/>
              <a:t/>
            </a:r>
            <a:br>
              <a:rPr lang="en-US" dirty="0"/>
            </a:b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rot="19749767">
            <a:off x="-35576" y="3691222"/>
            <a:ext cx="6858000" cy="1752600"/>
          </a:xfrm>
        </p:spPr>
        <p:txBody>
          <a:bodyPr>
            <a:normAutofit/>
          </a:bodyPr>
          <a:lstStyle/>
          <a:p>
            <a:r>
              <a:rPr lang="en-US" sz="4400" b="1" dirty="0" smtClean="0">
                <a:solidFill>
                  <a:schemeClr val="tx1"/>
                </a:solidFill>
              </a:rPr>
              <a:t>Break from tradition gathers momentum</a:t>
            </a:r>
            <a:endParaRPr lang="en-US" sz="4400" b="1" dirty="0">
              <a:solidFill>
                <a:schemeClr val="tx1"/>
              </a:solidFill>
            </a:endParaRPr>
          </a:p>
        </p:txBody>
      </p:sp>
      <p:pic>
        <p:nvPicPr>
          <p:cNvPr id="5" name="Picture 2" descr="http://img.freebase.com/api/trans/image_thumb/en/richard_eberhart?pad=1&amp;maxheight=110&amp;mode=fillcropmid&amp;maxwidth=110"/>
          <p:cNvPicPr>
            <a:picLocks noChangeAspect="1" noChangeArrowheads="1"/>
          </p:cNvPicPr>
          <p:nvPr/>
        </p:nvPicPr>
        <p:blipFill>
          <a:blip r:embed="rId2" cstate="print"/>
          <a:srcRect/>
          <a:stretch>
            <a:fillRect/>
          </a:stretch>
        </p:blipFill>
        <p:spPr bwMode="auto">
          <a:xfrm>
            <a:off x="152400" y="152400"/>
            <a:ext cx="1733550" cy="1371600"/>
          </a:xfrm>
          <a:prstGeom prst="rect">
            <a:avLst/>
          </a:prstGeom>
          <a:noFill/>
        </p:spPr>
      </p:pic>
      <p:pic>
        <p:nvPicPr>
          <p:cNvPr id="6" name="Picture 4" descr="http://www.poetryconnection.net/images/Richard%20Wilbur.gif"/>
          <p:cNvPicPr>
            <a:picLocks noChangeAspect="1" noChangeArrowheads="1"/>
          </p:cNvPicPr>
          <p:nvPr/>
        </p:nvPicPr>
        <p:blipFill>
          <a:blip r:embed="rId3" cstate="print"/>
          <a:srcRect/>
          <a:stretch>
            <a:fillRect/>
          </a:stretch>
        </p:blipFill>
        <p:spPr bwMode="auto">
          <a:xfrm>
            <a:off x="6781800" y="457200"/>
            <a:ext cx="2133600" cy="1600200"/>
          </a:xfrm>
          <a:prstGeom prst="rect">
            <a:avLst/>
          </a:prstGeom>
          <a:noFill/>
        </p:spPr>
      </p:pic>
      <p:pic>
        <p:nvPicPr>
          <p:cNvPr id="7" name="Picture 6" descr="http://t1.gstatic.com/images?q=tbn:ejYhi1WPDFADYM:http://3.bp.blogspot.com/_1FKQnLIUzAs/ScHtk3xId8I/AAAAAAAAAVU/XfwMyjPC0PY/s400/ransom%2Bcropped.bmp">
            <a:hlinkClick r:id="rId4"/>
          </p:cNvPr>
          <p:cNvPicPr>
            <a:picLocks noChangeAspect="1" noChangeArrowheads="1"/>
          </p:cNvPicPr>
          <p:nvPr/>
        </p:nvPicPr>
        <p:blipFill>
          <a:blip r:embed="rId5" cstate="print"/>
          <a:srcRect/>
          <a:stretch>
            <a:fillRect/>
          </a:stretch>
        </p:blipFill>
        <p:spPr bwMode="auto">
          <a:xfrm>
            <a:off x="6400800" y="2286000"/>
            <a:ext cx="2286000" cy="1981200"/>
          </a:xfrm>
          <a:prstGeom prst="rect">
            <a:avLst/>
          </a:prstGeom>
          <a:noFill/>
        </p:spPr>
      </p:pic>
      <p:pic>
        <p:nvPicPr>
          <p:cNvPr id="8" name="Picture 8" descr="http://t0.gstatic.com/images?q=tbn:cqZwcyYfpMiBAM:http://lewisturco.typepad.com/.a/6a00d8345219e069e20120a5e4b304970b-800wi">
            <a:hlinkClick r:id="rId6"/>
          </p:cNvPr>
          <p:cNvPicPr>
            <a:picLocks noChangeAspect="1" noChangeArrowheads="1"/>
          </p:cNvPicPr>
          <p:nvPr/>
        </p:nvPicPr>
        <p:blipFill>
          <a:blip r:embed="rId7" cstate="print"/>
          <a:srcRect/>
          <a:stretch>
            <a:fillRect/>
          </a:stretch>
        </p:blipFill>
        <p:spPr bwMode="auto">
          <a:xfrm>
            <a:off x="1981200" y="304800"/>
            <a:ext cx="1524000" cy="1533526"/>
          </a:xfrm>
          <a:prstGeom prst="rect">
            <a:avLst/>
          </a:prstGeom>
          <a:noFill/>
        </p:spPr>
      </p:pic>
      <p:pic>
        <p:nvPicPr>
          <p:cNvPr id="9" name="Picture 10" descr="http://t0.gstatic.com/images?q=tbn:rriApnJSuXjkNM:http://blog.syracuse.com/shelflife/pennwarren.jpg">
            <a:hlinkClick r:id="rId8"/>
          </p:cNvPr>
          <p:cNvPicPr>
            <a:picLocks noChangeAspect="1" noChangeArrowheads="1"/>
          </p:cNvPicPr>
          <p:nvPr/>
        </p:nvPicPr>
        <p:blipFill>
          <a:blip r:embed="rId9" cstate="print"/>
          <a:srcRect/>
          <a:stretch>
            <a:fillRect/>
          </a:stretch>
        </p:blipFill>
        <p:spPr bwMode="auto">
          <a:xfrm>
            <a:off x="1371600" y="5562600"/>
            <a:ext cx="2362200" cy="1295400"/>
          </a:xfrm>
          <a:prstGeom prst="rect">
            <a:avLst/>
          </a:prstGeom>
          <a:noFill/>
        </p:spPr>
      </p:pic>
      <p:pic>
        <p:nvPicPr>
          <p:cNvPr id="10" name="Picture 12" descr="http://t3.gstatic.com/images?q=tbn:oycPMBMPb8bR3M:http://www.randomhouse.com/catalog/authphoto_110/13318_hollander_john.gif">
            <a:hlinkClick r:id="rId10"/>
          </p:cNvPr>
          <p:cNvPicPr>
            <a:picLocks noChangeAspect="1" noChangeArrowheads="1"/>
          </p:cNvPicPr>
          <p:nvPr/>
        </p:nvPicPr>
        <p:blipFill>
          <a:blip r:embed="rId11" cstate="print"/>
          <a:srcRect/>
          <a:stretch>
            <a:fillRect/>
          </a:stretch>
        </p:blipFill>
        <p:spPr bwMode="auto">
          <a:xfrm>
            <a:off x="4495800" y="4419600"/>
            <a:ext cx="2209800" cy="1676400"/>
          </a:xfrm>
          <a:prstGeom prst="rect">
            <a:avLst/>
          </a:prstGeom>
          <a:noFill/>
        </p:spPr>
      </p:pic>
      <p:pic>
        <p:nvPicPr>
          <p:cNvPr id="11" name="Picture 14" descr="http://t2.gstatic.com/images?q=tbn:j1HSijLfB7FptM:http://bloximages.chicago2.vip.townnews.com/muscatinejournal.com/content/tncms/assets/editorial/a/b3/3eb/ab33eb12-1fc8-11df-9259-001cc4c002e0.preview-300.jpg">
            <a:hlinkClick r:id="rId12"/>
          </p:cNvPr>
          <p:cNvPicPr>
            <a:picLocks noChangeAspect="1" noChangeArrowheads="1"/>
          </p:cNvPicPr>
          <p:nvPr/>
        </p:nvPicPr>
        <p:blipFill>
          <a:blip r:embed="rId13" cstate="print"/>
          <a:srcRect/>
          <a:stretch>
            <a:fillRect/>
          </a:stretch>
        </p:blipFill>
        <p:spPr bwMode="auto">
          <a:xfrm>
            <a:off x="152400" y="1600200"/>
            <a:ext cx="1447800" cy="1371600"/>
          </a:xfrm>
          <a:prstGeom prst="rect">
            <a:avLst/>
          </a:prstGeom>
          <a:noFill/>
        </p:spPr>
      </p:pic>
      <p:pic>
        <p:nvPicPr>
          <p:cNvPr id="12" name="Picture 16" descr="http://t0.gstatic.com/images?q=tbn:YgvkN2z7bNeHEM:http://www.alimbaratur.com/All_Pages/Sheta2_3alami_Stuff/Sheta2_10/Robert_Lowell.jpg">
            <a:hlinkClick r:id="rId14"/>
          </p:cNvPr>
          <p:cNvPicPr>
            <a:picLocks noChangeAspect="1" noChangeArrowheads="1"/>
          </p:cNvPicPr>
          <p:nvPr/>
        </p:nvPicPr>
        <p:blipFill>
          <a:blip r:embed="rId15" cstate="print"/>
          <a:srcRect/>
          <a:stretch>
            <a:fillRect/>
          </a:stretch>
        </p:blipFill>
        <p:spPr bwMode="auto">
          <a:xfrm>
            <a:off x="7010400" y="4800600"/>
            <a:ext cx="1981200" cy="1752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Idiosyncratic Poets</a:t>
            </a:r>
            <a:endParaRPr lang="en-US" dirty="0"/>
          </a:p>
        </p:txBody>
      </p:sp>
      <p:sp>
        <p:nvSpPr>
          <p:cNvPr id="3" name="Rectangle 2"/>
          <p:cNvSpPr/>
          <p:nvPr/>
        </p:nvSpPr>
        <p:spPr>
          <a:xfrm>
            <a:off x="304800" y="1143000"/>
            <a:ext cx="8458200" cy="6186309"/>
          </a:xfrm>
          <a:prstGeom prst="rect">
            <a:avLst/>
          </a:prstGeom>
        </p:spPr>
        <p:txBody>
          <a:bodyPr wrap="square">
            <a:spAutoFit/>
          </a:bodyPr>
          <a:lstStyle/>
          <a:p>
            <a:r>
              <a:rPr lang="en-US" sz="3600" dirty="0"/>
              <a:t>Poets who developed unique styles drawing on tradition but extending it into new realms with a distinctively contemporary </a:t>
            </a:r>
            <a:r>
              <a:rPr lang="en-US" sz="3600" dirty="0" smtClean="0"/>
              <a:t>flavor.</a:t>
            </a:r>
          </a:p>
          <a:p>
            <a:endParaRPr lang="en-US" sz="3600" dirty="0"/>
          </a:p>
          <a:p>
            <a:r>
              <a:rPr lang="en-US" sz="3600" dirty="0" smtClean="0"/>
              <a:t>The most influential poets of the period, </a:t>
            </a:r>
            <a:r>
              <a:rPr lang="en-US" sz="3600" dirty="0"/>
              <a:t>in addition to </a:t>
            </a:r>
            <a:r>
              <a:rPr lang="en-US" sz="3600" b="1" i="1" u="sng" dirty="0">
                <a:solidFill>
                  <a:srgbClr val="FF0000"/>
                </a:solidFill>
              </a:rPr>
              <a:t>Sylvia Plath </a:t>
            </a:r>
            <a:r>
              <a:rPr lang="en-US" sz="3600" dirty="0"/>
              <a:t>and </a:t>
            </a:r>
            <a:r>
              <a:rPr lang="en-US" sz="3600" b="1" i="1" u="sng" dirty="0">
                <a:solidFill>
                  <a:srgbClr val="FF0000"/>
                </a:solidFill>
              </a:rPr>
              <a:t>Anne Sexton</a:t>
            </a:r>
            <a:r>
              <a:rPr lang="en-US" sz="3600" dirty="0"/>
              <a:t>, include </a:t>
            </a:r>
            <a:r>
              <a:rPr lang="en-US" sz="3600" b="1" i="1" u="sng" dirty="0">
                <a:solidFill>
                  <a:srgbClr val="FF0000"/>
                </a:solidFill>
              </a:rPr>
              <a:t>John Berryman</a:t>
            </a:r>
            <a:r>
              <a:rPr lang="en-US" sz="3600" dirty="0"/>
              <a:t>, </a:t>
            </a:r>
            <a:r>
              <a:rPr lang="en-US" sz="3600" b="1" i="1" u="sng" dirty="0">
                <a:solidFill>
                  <a:srgbClr val="FF0000"/>
                </a:solidFill>
              </a:rPr>
              <a:t>Theodore Roethke</a:t>
            </a:r>
            <a:r>
              <a:rPr lang="en-US" sz="3600" dirty="0"/>
              <a:t>, </a:t>
            </a:r>
            <a:r>
              <a:rPr lang="en-US" sz="3600" b="1" i="1" u="sng" dirty="0">
                <a:solidFill>
                  <a:srgbClr val="FF0000"/>
                </a:solidFill>
              </a:rPr>
              <a:t>Richard Hugo</a:t>
            </a:r>
            <a:r>
              <a:rPr lang="en-US" sz="3600" dirty="0"/>
              <a:t>, </a:t>
            </a:r>
            <a:r>
              <a:rPr lang="en-US" sz="3600" b="1" i="1" u="sng" dirty="0">
                <a:solidFill>
                  <a:srgbClr val="FF0000"/>
                </a:solidFill>
              </a:rPr>
              <a:t>Philip Levine</a:t>
            </a:r>
            <a:r>
              <a:rPr lang="en-US" sz="3600" dirty="0"/>
              <a:t>, </a:t>
            </a:r>
            <a:r>
              <a:rPr lang="en-US" sz="3600" b="1" i="1" u="sng" dirty="0">
                <a:solidFill>
                  <a:srgbClr val="FF0000"/>
                </a:solidFill>
              </a:rPr>
              <a:t>James Dickey</a:t>
            </a:r>
            <a:r>
              <a:rPr lang="en-US" sz="3600" dirty="0"/>
              <a:t>, </a:t>
            </a:r>
            <a:r>
              <a:rPr lang="en-US" sz="3600" b="1" i="1" u="sng" dirty="0">
                <a:solidFill>
                  <a:srgbClr val="FF0000"/>
                </a:solidFill>
              </a:rPr>
              <a:t>Elizabeth Bishop</a:t>
            </a:r>
            <a:r>
              <a:rPr lang="en-US" sz="3600" dirty="0"/>
              <a:t>, and </a:t>
            </a:r>
            <a:r>
              <a:rPr lang="en-US" sz="3600" b="1" i="1" u="sng" dirty="0">
                <a:solidFill>
                  <a:srgbClr val="FF0000"/>
                </a:solidFill>
              </a:rPr>
              <a:t>Adrienne Rich.</a:t>
            </a:r>
            <a:br>
              <a:rPr lang="en-US" sz="3600" b="1" i="1" u="sng" dirty="0">
                <a:solidFill>
                  <a:srgbClr val="FF0000"/>
                </a:solidFill>
              </a:rPr>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dirty="0" smtClean="0"/>
              <a:t>Experimental Poetry</a:t>
            </a:r>
            <a:endParaRPr lang="en-US" dirty="0"/>
          </a:p>
        </p:txBody>
      </p:sp>
      <p:sp>
        <p:nvSpPr>
          <p:cNvPr id="3" name="Rectangle 2"/>
          <p:cNvSpPr/>
          <p:nvPr/>
        </p:nvSpPr>
        <p:spPr>
          <a:xfrm>
            <a:off x="228600" y="838200"/>
            <a:ext cx="8686800" cy="6217087"/>
          </a:xfrm>
          <a:prstGeom prst="rect">
            <a:avLst/>
          </a:prstGeom>
        </p:spPr>
        <p:txBody>
          <a:bodyPr wrap="square">
            <a:spAutoFit/>
          </a:bodyPr>
          <a:lstStyle/>
          <a:p>
            <a:r>
              <a:rPr lang="en-US" sz="2000" dirty="0"/>
              <a:t>The force behind Robert Lowell's mature achievement and much of contemporary poetry lies in the experimentation begun in the 1950s by a number of poets. They may be divided into five loose schools, identified by Donald Allen in The New American Poetry, 1945-1960 (1960), the first anthology to present the work of poets who were previously neglected by the critical and academic communities</a:t>
            </a:r>
            <a:r>
              <a:rPr lang="en-US" sz="2000" dirty="0" smtClean="0"/>
              <a:t>.</a:t>
            </a:r>
          </a:p>
          <a:p>
            <a:endParaRPr lang="en-US" sz="2000" dirty="0"/>
          </a:p>
          <a:p>
            <a:r>
              <a:rPr lang="en-US" sz="2000" dirty="0" smtClean="0"/>
              <a:t> </a:t>
            </a:r>
            <a:r>
              <a:rPr lang="en-US" sz="2000" dirty="0"/>
              <a:t>Inspired by jazz and abstract expressionist painting, most of the experimental writers are a generation younger than Lowell. They have tended to be bohemian, counterculture intellectuals who disassociated themselves from universities and outspokenly criticized "bourgeois" American society</a:t>
            </a:r>
            <a:r>
              <a:rPr lang="en-US" sz="2000" dirty="0" smtClean="0"/>
              <a:t>.</a:t>
            </a:r>
            <a:r>
              <a:rPr lang="en-US" sz="2000" dirty="0"/>
              <a:t> </a:t>
            </a:r>
            <a:endParaRPr lang="en-US" sz="2000" dirty="0" smtClean="0"/>
          </a:p>
          <a:p>
            <a:endParaRPr lang="en-US" sz="2000" dirty="0"/>
          </a:p>
          <a:p>
            <a:r>
              <a:rPr lang="en-US" sz="2000" dirty="0" smtClean="0"/>
              <a:t>Their </a:t>
            </a:r>
            <a:r>
              <a:rPr lang="en-US" sz="2000" dirty="0"/>
              <a:t>poetry is daring, original, and sometimes shocking. In its search for new values, it claims affinity with the archaic world of myth, legend, and traditional societies such as those of the American Indian</a:t>
            </a:r>
            <a:r>
              <a:rPr lang="en-US" sz="2000" dirty="0" smtClean="0"/>
              <a:t>.</a:t>
            </a:r>
            <a:r>
              <a:rPr lang="en-US" sz="2000" dirty="0"/>
              <a:t> </a:t>
            </a:r>
            <a:endParaRPr lang="en-US" sz="2000" dirty="0" smtClean="0"/>
          </a:p>
          <a:p>
            <a:endParaRPr lang="en-US" sz="2000" dirty="0"/>
          </a:p>
          <a:p>
            <a:r>
              <a:rPr lang="en-US" sz="2000" dirty="0" smtClean="0"/>
              <a:t>The </a:t>
            </a:r>
            <a:r>
              <a:rPr lang="en-US" sz="2000" dirty="0"/>
              <a:t>forms are looser, more spontaneous, organic; they arise from the subject matter and the feeling of the poet as the poem is written, and from the natural pauses of the spoken language. As Allen Ginsberg noted in "Improvised Poetics," "first thought best thought."</a:t>
            </a:r>
            <a:r>
              <a:rPr lang="en-US" dirty="0"/>
              <a:t/>
            </a:r>
            <a:br>
              <a:rPr lang="en-US" dirty="0"/>
            </a:b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b="1" dirty="0" smtClean="0"/>
              <a:t>The Black Mountain School</a:t>
            </a:r>
            <a:endParaRPr lang="en-US" dirty="0"/>
          </a:p>
        </p:txBody>
      </p:sp>
      <p:sp>
        <p:nvSpPr>
          <p:cNvPr id="3" name="Rectangle 2"/>
          <p:cNvSpPr/>
          <p:nvPr/>
        </p:nvSpPr>
        <p:spPr>
          <a:xfrm>
            <a:off x="152400" y="1143000"/>
            <a:ext cx="8991600" cy="5693866"/>
          </a:xfrm>
          <a:prstGeom prst="rect">
            <a:avLst/>
          </a:prstGeom>
        </p:spPr>
        <p:txBody>
          <a:bodyPr wrap="square">
            <a:spAutoFit/>
          </a:bodyPr>
          <a:lstStyle/>
          <a:p>
            <a:r>
              <a:rPr lang="en-US" sz="2800" dirty="0"/>
              <a:t>The Black Mountain School centered around Black Mountain College, an experimental liberal arts college in Asheville, North Carolina, where poets Charles Olson, Robert Duncan, and Robert </a:t>
            </a:r>
            <a:r>
              <a:rPr lang="en-US" sz="2800" dirty="0" err="1"/>
              <a:t>Creeley</a:t>
            </a:r>
            <a:r>
              <a:rPr lang="en-US" sz="2800" dirty="0"/>
              <a:t> taught in the early 1950s</a:t>
            </a:r>
            <a:r>
              <a:rPr lang="en-US" sz="2800" dirty="0" smtClean="0"/>
              <a:t>.</a:t>
            </a:r>
            <a:r>
              <a:rPr lang="en-US" sz="2800" dirty="0"/>
              <a:t> </a:t>
            </a:r>
            <a:endParaRPr lang="en-US" sz="2800" dirty="0" smtClean="0"/>
          </a:p>
          <a:p>
            <a:endParaRPr lang="en-US" sz="2800" dirty="0"/>
          </a:p>
          <a:p>
            <a:r>
              <a:rPr lang="en-US" sz="2800" dirty="0" smtClean="0"/>
              <a:t>The </a:t>
            </a:r>
            <a:r>
              <a:rPr lang="en-US" sz="2800" dirty="0"/>
              <a:t>Black Mountain School is linked with Charles Olson's theory of "projective verse," which insisted on an open form based on the spontaneity of the breath pause in speech and the typewriter line in writing</a:t>
            </a:r>
            <a:r>
              <a:rPr lang="en-US" sz="2800" dirty="0" smtClean="0"/>
              <a:t>.</a:t>
            </a:r>
          </a:p>
          <a:p>
            <a:endParaRPr lang="en-US" sz="2800" dirty="0">
              <a:solidFill>
                <a:srgbClr val="00B050"/>
              </a:solidFill>
            </a:endParaRPr>
          </a:p>
          <a:p>
            <a:r>
              <a:rPr lang="en-US" sz="2800" dirty="0" smtClean="0">
                <a:solidFill>
                  <a:srgbClr val="00B050"/>
                </a:solidFill>
              </a:rPr>
              <a:t> </a:t>
            </a:r>
            <a:r>
              <a:rPr lang="en-US" sz="2800" b="1" i="1" u="sng" dirty="0">
                <a:solidFill>
                  <a:srgbClr val="FF0000"/>
                </a:solidFill>
              </a:rPr>
              <a:t>Robert </a:t>
            </a:r>
            <a:r>
              <a:rPr lang="en-US" sz="2800" b="1" i="1" u="sng" dirty="0" err="1">
                <a:solidFill>
                  <a:srgbClr val="FF0000"/>
                </a:solidFill>
              </a:rPr>
              <a:t>Creeley</a:t>
            </a:r>
            <a:r>
              <a:rPr lang="en-US" sz="2800" b="1" i="1" u="sng" dirty="0">
                <a:solidFill>
                  <a:srgbClr val="FF0000"/>
                </a:solidFill>
              </a:rPr>
              <a:t> </a:t>
            </a:r>
            <a:r>
              <a:rPr lang="en-US" sz="2800" dirty="0"/>
              <a:t>(1926-2005), who writes with a terse, minimalist style, was one of the major Black Mountain poets.</a:t>
            </a:r>
            <a:br>
              <a:rPr lang="en-US" sz="2800" dirty="0"/>
            </a:br>
            <a:endParaRPr lang="en-US" sz="2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San Francisco School</a:t>
            </a:r>
            <a:endParaRPr lang="en-US" dirty="0"/>
          </a:p>
        </p:txBody>
      </p:sp>
      <p:sp>
        <p:nvSpPr>
          <p:cNvPr id="3" name="Rectangle 2"/>
          <p:cNvSpPr/>
          <p:nvPr/>
        </p:nvSpPr>
        <p:spPr>
          <a:xfrm>
            <a:off x="228600" y="1371600"/>
            <a:ext cx="8382000" cy="4524315"/>
          </a:xfrm>
          <a:prstGeom prst="rect">
            <a:avLst/>
          </a:prstGeom>
        </p:spPr>
        <p:txBody>
          <a:bodyPr wrap="square">
            <a:spAutoFit/>
          </a:bodyPr>
          <a:lstStyle/>
          <a:p>
            <a:r>
              <a:rPr lang="en-US" dirty="0"/>
              <a:t>The work of the San Francisco School owes much to Eastern philosophy and religion, as well as to Japanese and Chinese poetry. This is not surprising because the influence of the Orient has always been strong in the U.S. West. </a:t>
            </a:r>
            <a:endParaRPr lang="en-US" dirty="0" smtClean="0"/>
          </a:p>
          <a:p>
            <a:endParaRPr lang="en-US" dirty="0"/>
          </a:p>
          <a:p>
            <a:r>
              <a:rPr lang="en-US" dirty="0" smtClean="0"/>
              <a:t>The </a:t>
            </a:r>
            <a:r>
              <a:rPr lang="en-US" dirty="0"/>
              <a:t>land around San Francisco – the Sierra Nevada Mountains and the jagged seacoast – is lovely and majestic, and poets from that area tend to have a deep feeling for nature. Many of their poems are set in the mountains or take place on backpacking trips. The poetry looks to nature instead of literary tradition as a source of inspiration</a:t>
            </a:r>
            <a:r>
              <a:rPr lang="en-US" dirty="0" smtClean="0"/>
              <a:t>.</a:t>
            </a:r>
          </a:p>
          <a:p>
            <a:endParaRPr lang="en-US" dirty="0"/>
          </a:p>
          <a:p>
            <a:r>
              <a:rPr lang="en-US" dirty="0" smtClean="0"/>
              <a:t> </a:t>
            </a:r>
            <a:r>
              <a:rPr lang="en-US" dirty="0"/>
              <a:t>San Francisco poets include Jack Spicer, Lawrence </a:t>
            </a:r>
            <a:r>
              <a:rPr lang="en-US" dirty="0" err="1"/>
              <a:t>Ferlinghetti</a:t>
            </a:r>
            <a:r>
              <a:rPr lang="en-US" dirty="0"/>
              <a:t>, Robert Duncan, </a:t>
            </a:r>
            <a:r>
              <a:rPr lang="en-US" dirty="0" smtClean="0"/>
              <a:t>Gary Snyder. </a:t>
            </a:r>
            <a:r>
              <a:rPr lang="en-US" dirty="0"/>
              <a:t>Many of these poets identify with working people. Their poetry is often simple, accessible, and optimistic</a:t>
            </a:r>
            <a:r>
              <a:rPr lang="en-US" dirty="0" smtClean="0"/>
              <a:t>.</a:t>
            </a:r>
          </a:p>
          <a:p>
            <a:endParaRPr lang="en-US" dirty="0"/>
          </a:p>
          <a:p>
            <a:r>
              <a:rPr lang="en-US" dirty="0"/>
              <a:t>At its best, as seen in the work of Gary Snyder (1930- ), San Francisco poetry evokes the delicate balance of the individual and the cosmos.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b="1" dirty="0" smtClean="0"/>
              <a:t>Beat Poets</a:t>
            </a:r>
            <a:endParaRPr lang="en-US" dirty="0"/>
          </a:p>
        </p:txBody>
      </p:sp>
      <p:sp>
        <p:nvSpPr>
          <p:cNvPr id="3" name="Rectangle 2"/>
          <p:cNvSpPr/>
          <p:nvPr/>
        </p:nvSpPr>
        <p:spPr>
          <a:xfrm>
            <a:off x="228600" y="1143000"/>
            <a:ext cx="8763000" cy="5355312"/>
          </a:xfrm>
          <a:prstGeom prst="rect">
            <a:avLst/>
          </a:prstGeom>
        </p:spPr>
        <p:txBody>
          <a:bodyPr wrap="square">
            <a:spAutoFit/>
          </a:bodyPr>
          <a:lstStyle/>
          <a:p>
            <a:r>
              <a:rPr lang="en-US" dirty="0"/>
              <a:t>The San </a:t>
            </a:r>
            <a:r>
              <a:rPr lang="en-US" dirty="0" err="1"/>
              <a:t>Franciso</a:t>
            </a:r>
            <a:r>
              <a:rPr lang="en-US" dirty="0"/>
              <a:t> School blends into the next grouping – the Beat poets, who emerged in the 1950s. The term beat variously suggests musical downbeats, as in jazz; angelical beatitude or blessedness; and "beat up" – tired or hurt</a:t>
            </a:r>
            <a:r>
              <a:rPr lang="en-US" dirty="0" smtClean="0"/>
              <a:t>.</a:t>
            </a:r>
          </a:p>
          <a:p>
            <a:endParaRPr lang="en-US" dirty="0"/>
          </a:p>
          <a:p>
            <a:r>
              <a:rPr lang="en-US" dirty="0" smtClean="0"/>
              <a:t>The </a:t>
            </a:r>
            <a:r>
              <a:rPr lang="en-US" dirty="0"/>
              <a:t>Beats (beatniks) were inspired by jazz, Eastern religion, and the wandering life</a:t>
            </a:r>
            <a:r>
              <a:rPr lang="en-US" dirty="0" smtClean="0"/>
              <a:t>.</a:t>
            </a:r>
          </a:p>
          <a:p>
            <a:endParaRPr lang="en-US" dirty="0"/>
          </a:p>
          <a:p>
            <a:r>
              <a:rPr lang="en-US" dirty="0" smtClean="0"/>
              <a:t> </a:t>
            </a:r>
            <a:r>
              <a:rPr lang="en-US" dirty="0"/>
              <a:t>Most of the important Beats migrated to San Francisco from America's East Coast, gaining their initial national recognition in California. The charismatic Allen Ginsberg (1926-1997) became the group's chief spokesperson</a:t>
            </a:r>
            <a:r>
              <a:rPr lang="en-US" dirty="0" smtClean="0"/>
              <a:t>.</a:t>
            </a:r>
            <a:r>
              <a:rPr lang="en-US" dirty="0"/>
              <a:t> </a:t>
            </a:r>
            <a:endParaRPr lang="en-US" dirty="0" smtClean="0"/>
          </a:p>
          <a:p>
            <a:endParaRPr lang="en-US" dirty="0"/>
          </a:p>
          <a:p>
            <a:r>
              <a:rPr lang="en-US" dirty="0" smtClean="0"/>
              <a:t>Beat </a:t>
            </a:r>
            <a:r>
              <a:rPr lang="en-US" dirty="0"/>
              <a:t>poetry is oral, repetitive, and immensely effective in readings, largely because it developed out of poetry readings in underground clubs. Some might correctly see it as a great-grandparent of the rap music that became prevalent in the 1990s. </a:t>
            </a:r>
            <a:endParaRPr lang="en-US" dirty="0" smtClean="0"/>
          </a:p>
          <a:p>
            <a:endParaRPr lang="en-US" dirty="0"/>
          </a:p>
          <a:p>
            <a:r>
              <a:rPr lang="en-US" dirty="0" smtClean="0"/>
              <a:t>Beat </a:t>
            </a:r>
            <a:r>
              <a:rPr lang="en-US" dirty="0"/>
              <a:t>poetry was the most anti-establishment form of literature in the United States, but beneath its shocking words lies a love of country. The poetry is a cry of pain and rage at what the poets see as the loss of America's innocence and the tragic waste of its human and material resources</a:t>
            </a:r>
            <a:r>
              <a:rPr lang="en-US" dirty="0" smtClean="0"/>
              <a:t>.</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New York School</a:t>
            </a:r>
            <a:endParaRPr lang="en-US" dirty="0"/>
          </a:p>
        </p:txBody>
      </p:sp>
      <p:sp>
        <p:nvSpPr>
          <p:cNvPr id="3" name="Rectangle 2"/>
          <p:cNvSpPr/>
          <p:nvPr/>
        </p:nvSpPr>
        <p:spPr>
          <a:xfrm>
            <a:off x="228600" y="1371600"/>
            <a:ext cx="8915400" cy="4247317"/>
          </a:xfrm>
          <a:prstGeom prst="rect">
            <a:avLst/>
          </a:prstGeom>
        </p:spPr>
        <p:txBody>
          <a:bodyPr wrap="square">
            <a:spAutoFit/>
          </a:bodyPr>
          <a:lstStyle/>
          <a:p>
            <a:r>
              <a:rPr lang="en-US" dirty="0"/>
              <a:t>Unlike the Beat and San Francisco poets, the poets of the New York School were not interested in overtly moral questions, and, in general, they steered clear of political issues. They had the best formal educations of any group</a:t>
            </a:r>
            <a:r>
              <a:rPr lang="en-US" dirty="0" smtClean="0"/>
              <a:t>.</a:t>
            </a:r>
          </a:p>
          <a:p>
            <a:endParaRPr lang="en-US" dirty="0"/>
          </a:p>
          <a:p>
            <a:r>
              <a:rPr lang="en-US" dirty="0"/>
              <a:t>The major figures of the New York School – John </a:t>
            </a:r>
            <a:r>
              <a:rPr lang="en-US" dirty="0" err="1"/>
              <a:t>Ashbery</a:t>
            </a:r>
            <a:r>
              <a:rPr lang="en-US" dirty="0"/>
              <a:t>, Frank O'Hara, and Kenneth Koch – met while they were undergraduates at Harvard University. They are quintessentially urban, cool, nonreligious, witty with a poignant, pastel sophistication. Their poems are fast moving, full of urban detail, incongruity, and an almost palpable sense of suspended belief</a:t>
            </a:r>
            <a:r>
              <a:rPr lang="en-US" dirty="0" smtClean="0"/>
              <a:t>.</a:t>
            </a:r>
          </a:p>
          <a:p>
            <a:endParaRPr lang="en-US" dirty="0"/>
          </a:p>
          <a:p>
            <a:r>
              <a:rPr lang="en-US" dirty="0"/>
              <a:t>New York City is the fine arts center of America and the birthplace of abstract expressionism, a major inspiration of this poetry. Most of the poets worked as art reviewers or museum curators, or collaborated with painters. Perhaps because of their feeling for abstract art, which distrusts figurative shapes and obvious meanings, their work is often difficult to comprehend, as in the later work of John </a:t>
            </a:r>
            <a:r>
              <a:rPr lang="en-US" dirty="0" err="1"/>
              <a:t>Ashbery</a:t>
            </a:r>
            <a:r>
              <a:rPr lang="en-US" dirty="0"/>
              <a:t> (1927- ), perhaps the most critically esteemed poet of the late 20th century</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85800"/>
            <a:ext cx="8077200" cy="5570756"/>
          </a:xfrm>
          <a:prstGeom prst="rect">
            <a:avLst/>
          </a:prstGeom>
        </p:spPr>
        <p:txBody>
          <a:bodyPr wrap="square">
            <a:spAutoFit/>
          </a:bodyPr>
          <a:lstStyle/>
          <a:p>
            <a:r>
              <a:rPr lang="en-US" sz="2000" dirty="0">
                <a:latin typeface="+mj-lt"/>
                <a:cs typeface="Mongolian Baiti" pitchFamily="66" charset="0"/>
              </a:rPr>
              <a:t>Traditional forms and ideas no longer seemed to provide meaning to many American poets in the second half of the 20th century. Events after World War II produced for many writers a sense of history as discontinuous: Each act, emotion, and moment was seen as unique. Style and form now seemed provisional, makeshift, reflexive of the process of composition and the writer's self-awareness. Familiar categories of expression were suspect; originality was becoming a new tradition</a:t>
            </a:r>
            <a:r>
              <a:rPr lang="en-US" sz="2000" dirty="0" smtClean="0">
                <a:latin typeface="+mj-lt"/>
                <a:cs typeface="Mongolian Baiti" pitchFamily="66" charset="0"/>
              </a:rPr>
              <a:t>.</a:t>
            </a:r>
            <a:r>
              <a:rPr lang="en-US" sz="2000" dirty="0"/>
              <a:t> </a:t>
            </a:r>
            <a:endParaRPr lang="en-US" sz="2000" dirty="0" smtClean="0"/>
          </a:p>
          <a:p>
            <a:endParaRPr lang="en-US" sz="2000" dirty="0"/>
          </a:p>
          <a:p>
            <a:r>
              <a:rPr lang="en-US" sz="2000" dirty="0" smtClean="0"/>
              <a:t>The </a:t>
            </a:r>
            <a:r>
              <a:rPr lang="en-US" sz="2000" dirty="0"/>
              <a:t>break from tradition gathered momentum during the 1957 obscenity trial of Allen Ginsberg's poem </a:t>
            </a:r>
            <a:r>
              <a:rPr lang="en-US" sz="2000" i="1" dirty="0"/>
              <a:t>Howl</a:t>
            </a:r>
            <a:r>
              <a:rPr lang="en-US" sz="2000" dirty="0"/>
              <a:t>. When the San Francisco customs office seized the book, its publisher, Lawrence </a:t>
            </a:r>
            <a:r>
              <a:rPr lang="en-US" sz="2000" dirty="0" err="1"/>
              <a:t>Ferlinghetti's</a:t>
            </a:r>
            <a:r>
              <a:rPr lang="en-US" sz="2000" dirty="0"/>
              <a:t> City Lights, brought a lawsuit. During that notorious court case, famous critics defended </a:t>
            </a:r>
            <a:r>
              <a:rPr lang="en-US" sz="2000" i="1" dirty="0"/>
              <a:t>Howl</a:t>
            </a:r>
            <a:r>
              <a:rPr lang="en-US" sz="2000" dirty="0"/>
              <a:t>'s passionate social criticism on the basis of the poem's redeeming literary merit. </a:t>
            </a:r>
            <a:r>
              <a:rPr lang="en-US" sz="2000" i="1" dirty="0"/>
              <a:t>Howl</a:t>
            </a:r>
            <a:r>
              <a:rPr lang="en-US" sz="2000" dirty="0"/>
              <a:t>'s triumph over the censors helped propel the rebellious Beat poets – especially Ginsberg and his friends Jack Kerouac and William Burroughs – to fame.</a:t>
            </a:r>
            <a:br>
              <a:rPr lang="en-US" sz="2000"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534400" cy="5601533"/>
          </a:xfrm>
          <a:prstGeom prst="rect">
            <a:avLst/>
          </a:prstGeom>
        </p:spPr>
        <p:txBody>
          <a:bodyPr wrap="square">
            <a:spAutoFit/>
          </a:bodyPr>
          <a:lstStyle/>
          <a:p>
            <a:r>
              <a:rPr lang="en-US" sz="2000" dirty="0"/>
              <a:t>It is not hard to find historical causes for this dissociated sensibility in the United States. World War II itself, the rise of </a:t>
            </a:r>
            <a:r>
              <a:rPr lang="en-US" sz="2000" dirty="0">
                <a:solidFill>
                  <a:srgbClr val="FF0000"/>
                </a:solidFill>
              </a:rPr>
              <a:t>anonymity</a:t>
            </a:r>
            <a:r>
              <a:rPr lang="en-US" sz="2000" dirty="0">
                <a:solidFill>
                  <a:srgbClr val="00B050"/>
                </a:solidFill>
              </a:rPr>
              <a:t> </a:t>
            </a:r>
            <a:r>
              <a:rPr lang="en-US" sz="2000" dirty="0"/>
              <a:t>and</a:t>
            </a:r>
            <a:r>
              <a:rPr lang="en-US" sz="2000" dirty="0">
                <a:solidFill>
                  <a:srgbClr val="00B050"/>
                </a:solidFill>
              </a:rPr>
              <a:t> </a:t>
            </a:r>
            <a:r>
              <a:rPr lang="en-US" sz="2000" dirty="0">
                <a:solidFill>
                  <a:srgbClr val="FF0000"/>
                </a:solidFill>
              </a:rPr>
              <a:t>consumerism</a:t>
            </a:r>
            <a:r>
              <a:rPr lang="en-US" sz="2000" dirty="0">
                <a:solidFill>
                  <a:srgbClr val="00B050"/>
                </a:solidFill>
              </a:rPr>
              <a:t> </a:t>
            </a:r>
            <a:r>
              <a:rPr lang="en-US" sz="2000" dirty="0"/>
              <a:t>in a mass </a:t>
            </a:r>
            <a:r>
              <a:rPr lang="en-US" sz="2000" dirty="0">
                <a:solidFill>
                  <a:srgbClr val="FF0000"/>
                </a:solidFill>
              </a:rPr>
              <a:t>urban society</a:t>
            </a:r>
            <a:r>
              <a:rPr lang="en-US" sz="2000" dirty="0"/>
              <a:t>, the </a:t>
            </a:r>
            <a:r>
              <a:rPr lang="en-US" sz="2000" dirty="0">
                <a:solidFill>
                  <a:srgbClr val="FF0000"/>
                </a:solidFill>
              </a:rPr>
              <a:t>protest movements </a:t>
            </a:r>
            <a:r>
              <a:rPr lang="en-US" sz="2000" dirty="0"/>
              <a:t>of the 1960s, the </a:t>
            </a:r>
            <a:r>
              <a:rPr lang="en-US" sz="2000" dirty="0">
                <a:solidFill>
                  <a:srgbClr val="FF0000"/>
                </a:solidFill>
              </a:rPr>
              <a:t>decade-long Vietnam conflict</a:t>
            </a:r>
            <a:r>
              <a:rPr lang="en-US" sz="2000" dirty="0"/>
              <a:t>, the </a:t>
            </a:r>
            <a:r>
              <a:rPr lang="en-US" sz="2000" dirty="0">
                <a:solidFill>
                  <a:srgbClr val="FF0000"/>
                </a:solidFill>
              </a:rPr>
              <a:t>Cold War</a:t>
            </a:r>
            <a:r>
              <a:rPr lang="en-US" sz="2000" dirty="0">
                <a:solidFill>
                  <a:srgbClr val="00B050"/>
                </a:solidFill>
              </a:rPr>
              <a:t>, </a:t>
            </a:r>
            <a:r>
              <a:rPr lang="en-US" sz="2000" dirty="0">
                <a:solidFill>
                  <a:srgbClr val="FF0000"/>
                </a:solidFill>
              </a:rPr>
              <a:t>environmental threats </a:t>
            </a:r>
            <a:r>
              <a:rPr lang="en-US" sz="2000" dirty="0"/>
              <a:t>– the catalog of shocks to American culture is long and varied. The change that most transformed American society, however, was the rise of the</a:t>
            </a:r>
            <a:r>
              <a:rPr lang="en-US" sz="2000" dirty="0">
                <a:solidFill>
                  <a:srgbClr val="00B050"/>
                </a:solidFill>
              </a:rPr>
              <a:t> </a:t>
            </a:r>
            <a:r>
              <a:rPr lang="en-US" sz="2000" dirty="0">
                <a:solidFill>
                  <a:srgbClr val="FF0000"/>
                </a:solidFill>
              </a:rPr>
              <a:t>mass media </a:t>
            </a:r>
            <a:r>
              <a:rPr lang="en-US" sz="2000" dirty="0"/>
              <a:t>and</a:t>
            </a:r>
            <a:r>
              <a:rPr lang="en-US" sz="2000" dirty="0">
                <a:solidFill>
                  <a:srgbClr val="00B050"/>
                </a:solidFill>
              </a:rPr>
              <a:t> </a:t>
            </a:r>
            <a:r>
              <a:rPr lang="en-US" sz="2000" dirty="0">
                <a:solidFill>
                  <a:srgbClr val="FF0000"/>
                </a:solidFill>
              </a:rPr>
              <a:t>mass culture</a:t>
            </a:r>
            <a:r>
              <a:rPr lang="en-US" sz="2000" dirty="0"/>
              <a:t>. First </a:t>
            </a:r>
            <a:r>
              <a:rPr lang="en-US" sz="2000" u="sng" dirty="0"/>
              <a:t>radio,</a:t>
            </a:r>
            <a:r>
              <a:rPr lang="en-US" sz="2000" dirty="0"/>
              <a:t> then </a:t>
            </a:r>
            <a:r>
              <a:rPr lang="en-US" sz="2000" u="sng" dirty="0"/>
              <a:t>movies</a:t>
            </a:r>
            <a:r>
              <a:rPr lang="en-US" sz="2000" dirty="0"/>
              <a:t>, and later an all-powerful, ubiquitous </a:t>
            </a:r>
            <a:r>
              <a:rPr lang="en-US" sz="2000" u="sng" dirty="0"/>
              <a:t>television</a:t>
            </a:r>
            <a:r>
              <a:rPr lang="en-US" sz="2000" dirty="0"/>
              <a:t> presence changed American life at its roots. From a private, literate, elite culture based on the book and reading, the United States became a media culture attuned to the voice on the radio, the music of compact discs and cassettes, film, and the images on the television screen</a:t>
            </a:r>
            <a:r>
              <a:rPr lang="en-US" sz="2000" dirty="0" smtClean="0"/>
              <a:t>.</a:t>
            </a:r>
            <a:r>
              <a:rPr lang="en-US" sz="2000" dirty="0"/>
              <a:t> </a:t>
            </a:r>
            <a:endParaRPr lang="en-US" sz="2000" dirty="0" smtClean="0"/>
          </a:p>
          <a:p>
            <a:endParaRPr lang="en-US" sz="2000" dirty="0" smtClean="0"/>
          </a:p>
          <a:p>
            <a:r>
              <a:rPr lang="en-US" sz="2000" dirty="0" smtClean="0"/>
              <a:t>American </a:t>
            </a:r>
            <a:r>
              <a:rPr lang="en-US" sz="2000" dirty="0"/>
              <a:t>poetry was directly influenced by the</a:t>
            </a:r>
            <a:r>
              <a:rPr lang="en-US" sz="2000" dirty="0">
                <a:solidFill>
                  <a:srgbClr val="00B050"/>
                </a:solidFill>
              </a:rPr>
              <a:t> </a:t>
            </a:r>
            <a:r>
              <a:rPr lang="en-US" sz="2000" dirty="0">
                <a:solidFill>
                  <a:srgbClr val="FF0000"/>
                </a:solidFill>
              </a:rPr>
              <a:t>mass media and electronic technology</a:t>
            </a:r>
            <a:r>
              <a:rPr lang="en-US" sz="2000" dirty="0"/>
              <a:t>. </a:t>
            </a:r>
            <a:r>
              <a:rPr lang="en-US" sz="2000" dirty="0">
                <a:solidFill>
                  <a:srgbClr val="FF0000"/>
                </a:solidFill>
              </a:rPr>
              <a:t>Films</a:t>
            </a:r>
            <a:r>
              <a:rPr lang="en-US" sz="2000" dirty="0">
                <a:solidFill>
                  <a:srgbClr val="00B050"/>
                </a:solidFill>
              </a:rPr>
              <a:t>, </a:t>
            </a:r>
            <a:r>
              <a:rPr lang="en-US" sz="2000" dirty="0">
                <a:solidFill>
                  <a:srgbClr val="FF0000"/>
                </a:solidFill>
              </a:rPr>
              <a:t>videotapes</a:t>
            </a:r>
            <a:r>
              <a:rPr lang="en-US" sz="2000" dirty="0">
                <a:solidFill>
                  <a:srgbClr val="00B050"/>
                </a:solidFill>
              </a:rPr>
              <a:t>,</a:t>
            </a:r>
            <a:r>
              <a:rPr lang="en-US" sz="2000" dirty="0"/>
              <a:t> and </a:t>
            </a:r>
            <a:r>
              <a:rPr lang="en-US" sz="2000" dirty="0">
                <a:solidFill>
                  <a:srgbClr val="FF0000"/>
                </a:solidFill>
              </a:rPr>
              <a:t>tape recordings </a:t>
            </a:r>
            <a:r>
              <a:rPr lang="en-US" sz="2000" dirty="0"/>
              <a:t>of poetry readings and </a:t>
            </a:r>
            <a:r>
              <a:rPr lang="en-US" sz="2000" dirty="0">
                <a:solidFill>
                  <a:srgbClr val="FF0000"/>
                </a:solidFill>
              </a:rPr>
              <a:t>interviews</a:t>
            </a:r>
            <a:r>
              <a:rPr lang="en-US" sz="2000" dirty="0">
                <a:solidFill>
                  <a:srgbClr val="00B050"/>
                </a:solidFill>
              </a:rPr>
              <a:t> </a:t>
            </a:r>
            <a:r>
              <a:rPr lang="en-US" sz="2000" dirty="0"/>
              <a:t>with poets became available, and new inexpensive </a:t>
            </a:r>
            <a:r>
              <a:rPr lang="en-US" sz="2000" dirty="0">
                <a:solidFill>
                  <a:srgbClr val="FF0000"/>
                </a:solidFill>
              </a:rPr>
              <a:t>photographic </a:t>
            </a:r>
            <a:r>
              <a:rPr lang="en-US" sz="2000" dirty="0"/>
              <a:t>methods of printing encouraged young poets to self-publish and young editors to begin literary magazines – of which there were more than 2,000 by 1990</a:t>
            </a:r>
            <a:r>
              <a:rPr lang="en-US" sz="2000" dirty="0" smtClean="0"/>
              <a:t>.</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8610600" cy="5324535"/>
          </a:xfrm>
          <a:prstGeom prst="rect">
            <a:avLst/>
          </a:prstGeom>
        </p:spPr>
        <p:txBody>
          <a:bodyPr wrap="square">
            <a:spAutoFit/>
          </a:bodyPr>
          <a:lstStyle/>
          <a:p>
            <a:r>
              <a:rPr lang="en-US" sz="2000" dirty="0"/>
              <a:t>At the same time, Americans became uncomfortably aware that </a:t>
            </a:r>
            <a:r>
              <a:rPr lang="en-US" sz="2000" dirty="0">
                <a:solidFill>
                  <a:srgbClr val="FF0000"/>
                </a:solidFill>
              </a:rPr>
              <a:t>technology, so useful as a tool</a:t>
            </a:r>
            <a:r>
              <a:rPr lang="en-US" sz="2000" dirty="0"/>
              <a:t>, could be used to manipulate the culture. To Americans seeking alternatives, poetry seemed more relevant than before: It offered people a way to express subjective life and articulate the impact of technology and mass society on the individual</a:t>
            </a:r>
            <a:r>
              <a:rPr lang="en-US" sz="2000" dirty="0" smtClean="0"/>
              <a:t>.</a:t>
            </a:r>
            <a:r>
              <a:rPr lang="en-US" sz="2000" dirty="0"/>
              <a:t> </a:t>
            </a:r>
            <a:endParaRPr lang="en-US" sz="2000" dirty="0" smtClean="0"/>
          </a:p>
          <a:p>
            <a:endParaRPr lang="en-US" sz="2000" dirty="0"/>
          </a:p>
          <a:p>
            <a:r>
              <a:rPr lang="en-US" sz="2000" dirty="0" smtClean="0"/>
              <a:t>A </a:t>
            </a:r>
            <a:r>
              <a:rPr lang="en-US" sz="2000" dirty="0"/>
              <a:t>host of styles, some regional, some associated with famous schools or poets, vied for attention; post-World War II American poetry was decentralized, richly varied, and difficult to summarize. For the sake of discussion, however, it can be arranged along a spectrum, producing </a:t>
            </a:r>
            <a:r>
              <a:rPr lang="en-US" sz="2000" dirty="0">
                <a:solidFill>
                  <a:srgbClr val="FF0000"/>
                </a:solidFill>
              </a:rPr>
              <a:t>three overlapping camps </a:t>
            </a:r>
            <a:r>
              <a:rPr lang="en-US" sz="2000" dirty="0"/>
              <a:t>– the</a:t>
            </a:r>
            <a:r>
              <a:rPr lang="en-US" sz="2000" dirty="0">
                <a:solidFill>
                  <a:srgbClr val="00B050"/>
                </a:solidFill>
              </a:rPr>
              <a:t> </a:t>
            </a:r>
            <a:r>
              <a:rPr lang="en-US" sz="2000" dirty="0">
                <a:solidFill>
                  <a:srgbClr val="FF0000"/>
                </a:solidFill>
              </a:rPr>
              <a:t>traditional </a:t>
            </a:r>
            <a:r>
              <a:rPr lang="en-US" sz="2000" dirty="0"/>
              <a:t>on one end, the </a:t>
            </a:r>
            <a:r>
              <a:rPr lang="en-US" sz="2000" dirty="0">
                <a:solidFill>
                  <a:srgbClr val="FF0000"/>
                </a:solidFill>
              </a:rPr>
              <a:t>idiosyncratic </a:t>
            </a:r>
            <a:r>
              <a:rPr lang="en-US" sz="2000" dirty="0"/>
              <a:t>in the middle, and the </a:t>
            </a:r>
            <a:r>
              <a:rPr lang="en-US" sz="2000" dirty="0">
                <a:solidFill>
                  <a:srgbClr val="FF0000"/>
                </a:solidFill>
              </a:rPr>
              <a:t>experimental</a:t>
            </a:r>
            <a:r>
              <a:rPr lang="en-US" sz="2000" dirty="0">
                <a:solidFill>
                  <a:srgbClr val="00B050"/>
                </a:solidFill>
              </a:rPr>
              <a:t> </a:t>
            </a:r>
            <a:r>
              <a:rPr lang="en-US" sz="2000" dirty="0"/>
              <a:t>on the other end. </a:t>
            </a:r>
            <a:endParaRPr lang="en-US" sz="2000" dirty="0" smtClean="0"/>
          </a:p>
          <a:p>
            <a:endParaRPr lang="en-US" sz="2000" dirty="0"/>
          </a:p>
          <a:p>
            <a:r>
              <a:rPr lang="en-US" sz="2000" dirty="0" smtClean="0"/>
              <a:t>Traditional </a:t>
            </a:r>
            <a:r>
              <a:rPr lang="en-US" sz="2000" dirty="0"/>
              <a:t>poets have maintained or revitalized poetic traditions. Idiosyncratic poets have used both traditional and innovative techniques in creating unique voices. Experimental poets have courted new cultural styles.</a:t>
            </a:r>
            <a:br>
              <a:rPr lang="en-US" sz="2000" dirty="0"/>
            </a:b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990600"/>
          </a:xfrm>
        </p:spPr>
        <p:txBody>
          <a:bodyPr/>
          <a:lstStyle/>
          <a:p>
            <a:r>
              <a:rPr lang="en-US" b="1" dirty="0" smtClean="0">
                <a:solidFill>
                  <a:srgbClr val="FF0000"/>
                </a:solidFill>
              </a:rPr>
              <a:t>Traditionalism</a:t>
            </a:r>
            <a:endParaRPr lang="en-US" dirty="0">
              <a:solidFill>
                <a:srgbClr val="FF0000"/>
              </a:solidFill>
            </a:endParaRPr>
          </a:p>
        </p:txBody>
      </p:sp>
      <p:sp>
        <p:nvSpPr>
          <p:cNvPr id="3" name="Rectangle 2"/>
          <p:cNvSpPr/>
          <p:nvPr/>
        </p:nvSpPr>
        <p:spPr>
          <a:xfrm>
            <a:off x="304800" y="762000"/>
            <a:ext cx="8229600" cy="6370975"/>
          </a:xfrm>
          <a:prstGeom prst="rect">
            <a:avLst/>
          </a:prstGeom>
        </p:spPr>
        <p:txBody>
          <a:bodyPr wrap="square">
            <a:spAutoFit/>
          </a:bodyPr>
          <a:lstStyle/>
          <a:p>
            <a:r>
              <a:rPr lang="en-US" sz="2400" b="1" dirty="0">
                <a:solidFill>
                  <a:srgbClr val="FF0000"/>
                </a:solidFill>
              </a:rPr>
              <a:t>Traditional writers </a:t>
            </a:r>
            <a:r>
              <a:rPr lang="en-US" sz="2400" dirty="0"/>
              <a:t>include acknowledged masters of established forms and diction who wrote with a readily recognizable craft, often using rhyme or a set metrical pattern. Often they were from the U.S. eastern seaboard or the southern part of the country, and taught in colleges and universities</a:t>
            </a:r>
            <a:r>
              <a:rPr lang="en-US" sz="2400" dirty="0" smtClean="0"/>
              <a:t>.</a:t>
            </a:r>
          </a:p>
          <a:p>
            <a:r>
              <a:rPr lang="en-US" sz="2400" dirty="0" smtClean="0"/>
              <a:t> </a:t>
            </a:r>
          </a:p>
          <a:p>
            <a:endParaRPr lang="en-US" sz="2400" dirty="0" smtClean="0"/>
          </a:p>
          <a:p>
            <a:r>
              <a:rPr lang="en-US" sz="2400" dirty="0" smtClean="0"/>
              <a:t>-</a:t>
            </a:r>
            <a:r>
              <a:rPr lang="en-US" sz="2400" b="1" u="sng" dirty="0" smtClean="0"/>
              <a:t>Richard </a:t>
            </a:r>
            <a:r>
              <a:rPr lang="en-US" sz="2400" b="1" u="sng" dirty="0" err="1" smtClean="0"/>
              <a:t>Eberhart</a:t>
            </a:r>
            <a:r>
              <a:rPr lang="en-US" sz="2400" b="1" u="sng" dirty="0" smtClean="0"/>
              <a:t>                  </a:t>
            </a:r>
            <a:r>
              <a:rPr lang="en-US" sz="2400" dirty="0" smtClean="0"/>
              <a:t>and </a:t>
            </a:r>
            <a:r>
              <a:rPr lang="en-US" sz="2400" b="1" u="sng" dirty="0"/>
              <a:t>Richard Wilbur</a:t>
            </a:r>
            <a:r>
              <a:rPr lang="en-US" sz="2400" dirty="0"/>
              <a:t>; </a:t>
            </a:r>
            <a:endParaRPr lang="en-US" sz="2400" dirty="0" smtClean="0"/>
          </a:p>
          <a:p>
            <a:endParaRPr lang="en-US" sz="2400" dirty="0" smtClean="0"/>
          </a:p>
          <a:p>
            <a:r>
              <a:rPr lang="en-US" sz="2400" dirty="0" smtClean="0"/>
              <a:t>-The </a:t>
            </a:r>
            <a:r>
              <a:rPr lang="en-US" sz="2400" dirty="0"/>
              <a:t>older Fugitive poets </a:t>
            </a:r>
            <a:r>
              <a:rPr lang="en-US" sz="2400" b="1" u="sng" dirty="0"/>
              <a:t>John Crowe Ransom</a:t>
            </a:r>
            <a:r>
              <a:rPr lang="en-US" sz="2400" dirty="0"/>
              <a:t>, </a:t>
            </a:r>
            <a:endParaRPr lang="en-US" sz="2400" dirty="0" smtClean="0"/>
          </a:p>
          <a:p>
            <a:endParaRPr lang="en-US" sz="2400" dirty="0" smtClean="0"/>
          </a:p>
          <a:p>
            <a:r>
              <a:rPr lang="en-US" sz="2400" dirty="0" smtClean="0"/>
              <a:t>-</a:t>
            </a:r>
            <a:r>
              <a:rPr lang="en-US" sz="2400" b="1" u="sng" dirty="0" smtClean="0"/>
              <a:t>Allen </a:t>
            </a:r>
            <a:r>
              <a:rPr lang="en-US" sz="2400" b="1" u="sng" dirty="0"/>
              <a:t>Tate</a:t>
            </a:r>
            <a:r>
              <a:rPr lang="en-US" sz="2400" dirty="0"/>
              <a:t>, </a:t>
            </a:r>
            <a:r>
              <a:rPr lang="en-US" sz="2400" dirty="0" smtClean="0"/>
              <a:t>                  and </a:t>
            </a:r>
            <a:r>
              <a:rPr lang="en-US" sz="2400" b="1" u="sng" dirty="0"/>
              <a:t>Robert Penn Warren</a:t>
            </a:r>
            <a:r>
              <a:rPr lang="en-US" sz="2400" dirty="0" smtClean="0"/>
              <a:t>;</a:t>
            </a:r>
          </a:p>
          <a:p>
            <a:r>
              <a:rPr lang="en-US" sz="2400" dirty="0" smtClean="0"/>
              <a:t> </a:t>
            </a:r>
          </a:p>
          <a:p>
            <a:r>
              <a:rPr lang="en-US" sz="2400" dirty="0" smtClean="0"/>
              <a:t>-Such </a:t>
            </a:r>
            <a:r>
              <a:rPr lang="en-US" sz="2400" dirty="0"/>
              <a:t>accomplished younger poets as </a:t>
            </a:r>
            <a:r>
              <a:rPr lang="en-US" sz="2400" b="1" u="sng" dirty="0"/>
              <a:t>John Hollander </a:t>
            </a:r>
            <a:endParaRPr lang="en-US" sz="2400" b="1" u="sng" dirty="0" smtClean="0"/>
          </a:p>
          <a:p>
            <a:endParaRPr lang="en-US" sz="2400" dirty="0" smtClean="0"/>
          </a:p>
          <a:p>
            <a:r>
              <a:rPr lang="en-US" sz="2400" dirty="0" smtClean="0"/>
              <a:t>-</a:t>
            </a:r>
            <a:r>
              <a:rPr lang="en-US" sz="2400" b="1" u="sng" dirty="0" smtClean="0"/>
              <a:t>Richard Howard               </a:t>
            </a:r>
            <a:r>
              <a:rPr lang="en-US" sz="2400" dirty="0" smtClean="0"/>
              <a:t>; </a:t>
            </a:r>
            <a:r>
              <a:rPr lang="en-US" sz="2400" dirty="0"/>
              <a:t>and the early </a:t>
            </a:r>
            <a:r>
              <a:rPr lang="en-US" sz="2400" b="1" u="sng" dirty="0"/>
              <a:t>Robert </a:t>
            </a:r>
            <a:r>
              <a:rPr lang="en-US" sz="2400" b="1" u="sng" dirty="0" smtClean="0"/>
              <a:t>Lowell</a:t>
            </a:r>
          </a:p>
          <a:p>
            <a:r>
              <a:rPr lang="en-US" sz="2400" dirty="0" smtClean="0"/>
              <a:t> </a:t>
            </a:r>
            <a:endParaRPr lang="en-US" sz="2400" dirty="0"/>
          </a:p>
        </p:txBody>
      </p:sp>
      <p:pic>
        <p:nvPicPr>
          <p:cNvPr id="4" name="Picture 2" descr="http://img.freebase.com/api/trans/image_thumb/en/richard_eberhart?pad=1&amp;maxheight=110&amp;mode=fillcropmid&amp;maxwidth=110"/>
          <p:cNvPicPr>
            <a:picLocks noChangeAspect="1" noChangeArrowheads="1"/>
          </p:cNvPicPr>
          <p:nvPr/>
        </p:nvPicPr>
        <p:blipFill>
          <a:blip r:embed="rId2" cstate="print"/>
          <a:srcRect/>
          <a:stretch>
            <a:fillRect/>
          </a:stretch>
        </p:blipFill>
        <p:spPr bwMode="auto">
          <a:xfrm>
            <a:off x="2667000" y="2667000"/>
            <a:ext cx="1143000" cy="1066800"/>
          </a:xfrm>
          <a:prstGeom prst="rect">
            <a:avLst/>
          </a:prstGeom>
          <a:noFill/>
        </p:spPr>
      </p:pic>
      <p:pic>
        <p:nvPicPr>
          <p:cNvPr id="5" name="Picture 4" descr="http://www.poetryconnection.net/images/Richard%20Wilbur.gif"/>
          <p:cNvPicPr>
            <a:picLocks noChangeAspect="1" noChangeArrowheads="1"/>
          </p:cNvPicPr>
          <p:nvPr/>
        </p:nvPicPr>
        <p:blipFill>
          <a:blip r:embed="rId3" cstate="print"/>
          <a:srcRect/>
          <a:stretch>
            <a:fillRect/>
          </a:stretch>
        </p:blipFill>
        <p:spPr bwMode="auto">
          <a:xfrm>
            <a:off x="6324600" y="2514600"/>
            <a:ext cx="1781175" cy="1219200"/>
          </a:xfrm>
          <a:prstGeom prst="rect">
            <a:avLst/>
          </a:prstGeom>
          <a:noFill/>
        </p:spPr>
      </p:pic>
      <p:pic>
        <p:nvPicPr>
          <p:cNvPr id="6" name="Picture 6" descr="http://t1.gstatic.com/images?q=tbn:ejYhi1WPDFADYM:http://3.bp.blogspot.com/_1FKQnLIUzAs/ScHtk3xId8I/AAAAAAAAAVU/XfwMyjPC0PY/s400/ransom%2Bcropped.bmp">
            <a:hlinkClick r:id="rId4"/>
          </p:cNvPr>
          <p:cNvPicPr>
            <a:picLocks noChangeAspect="1" noChangeArrowheads="1"/>
          </p:cNvPicPr>
          <p:nvPr/>
        </p:nvPicPr>
        <p:blipFill>
          <a:blip r:embed="rId5" cstate="print"/>
          <a:srcRect/>
          <a:stretch>
            <a:fillRect/>
          </a:stretch>
        </p:blipFill>
        <p:spPr bwMode="auto">
          <a:xfrm>
            <a:off x="6172200" y="3733800"/>
            <a:ext cx="1676400" cy="838200"/>
          </a:xfrm>
          <a:prstGeom prst="rect">
            <a:avLst/>
          </a:prstGeom>
          <a:noFill/>
        </p:spPr>
      </p:pic>
      <p:pic>
        <p:nvPicPr>
          <p:cNvPr id="7" name="Picture 8" descr="http://t0.gstatic.com/images?q=tbn:cqZwcyYfpMiBAM:http://lewisturco.typepad.com/.a/6a00d8345219e069e20120a5e4b304970b-800wi">
            <a:hlinkClick r:id="rId6"/>
          </p:cNvPr>
          <p:cNvPicPr>
            <a:picLocks noChangeAspect="1" noChangeArrowheads="1"/>
          </p:cNvPicPr>
          <p:nvPr/>
        </p:nvPicPr>
        <p:blipFill>
          <a:blip r:embed="rId7" cstate="print"/>
          <a:srcRect/>
          <a:stretch>
            <a:fillRect/>
          </a:stretch>
        </p:blipFill>
        <p:spPr bwMode="auto">
          <a:xfrm>
            <a:off x="1828800" y="4495800"/>
            <a:ext cx="1143000" cy="1076326"/>
          </a:xfrm>
          <a:prstGeom prst="rect">
            <a:avLst/>
          </a:prstGeom>
          <a:noFill/>
        </p:spPr>
      </p:pic>
      <p:pic>
        <p:nvPicPr>
          <p:cNvPr id="8" name="Picture 10" descr="http://t0.gstatic.com/images?q=tbn:rriApnJSuXjkNM:http://blog.syracuse.com/shelflife/pennwarren.jpg">
            <a:hlinkClick r:id="rId8"/>
          </p:cNvPr>
          <p:cNvPicPr>
            <a:picLocks noChangeAspect="1" noChangeArrowheads="1"/>
          </p:cNvPicPr>
          <p:nvPr/>
        </p:nvPicPr>
        <p:blipFill>
          <a:blip r:embed="rId9" cstate="print"/>
          <a:srcRect/>
          <a:stretch>
            <a:fillRect/>
          </a:stretch>
        </p:blipFill>
        <p:spPr bwMode="auto">
          <a:xfrm>
            <a:off x="6248400" y="4495800"/>
            <a:ext cx="1828800" cy="866775"/>
          </a:xfrm>
          <a:prstGeom prst="rect">
            <a:avLst/>
          </a:prstGeom>
          <a:noFill/>
        </p:spPr>
      </p:pic>
      <p:pic>
        <p:nvPicPr>
          <p:cNvPr id="9" name="Picture 12" descr="http://t3.gstatic.com/images?q=tbn:oycPMBMPb8bR3M:http://www.randomhouse.com/catalog/authphoto_110/13318_hollander_john.gif">
            <a:hlinkClick r:id="rId10"/>
          </p:cNvPr>
          <p:cNvPicPr>
            <a:picLocks noChangeAspect="1" noChangeArrowheads="1"/>
          </p:cNvPicPr>
          <p:nvPr/>
        </p:nvPicPr>
        <p:blipFill>
          <a:blip r:embed="rId11" cstate="print"/>
          <a:srcRect/>
          <a:stretch>
            <a:fillRect/>
          </a:stretch>
        </p:blipFill>
        <p:spPr bwMode="auto">
          <a:xfrm>
            <a:off x="7086600" y="5334000"/>
            <a:ext cx="1752600" cy="685800"/>
          </a:xfrm>
          <a:prstGeom prst="rect">
            <a:avLst/>
          </a:prstGeom>
          <a:noFill/>
        </p:spPr>
      </p:pic>
      <p:pic>
        <p:nvPicPr>
          <p:cNvPr id="10" name="Picture 14" descr="http://t2.gstatic.com/images?q=tbn:j1HSijLfB7FptM:http://bloximages.chicago2.vip.townnews.com/muscatinejournal.com/content/tncms/assets/editorial/a/b3/3eb/ab33eb12-1fc8-11df-9259-001cc4c002e0.preview-300.jpg">
            <a:hlinkClick r:id="rId12"/>
          </p:cNvPr>
          <p:cNvPicPr>
            <a:picLocks noChangeAspect="1" noChangeArrowheads="1"/>
          </p:cNvPicPr>
          <p:nvPr/>
        </p:nvPicPr>
        <p:blipFill>
          <a:blip r:embed="rId13" cstate="print"/>
          <a:srcRect/>
          <a:stretch>
            <a:fillRect/>
          </a:stretch>
        </p:blipFill>
        <p:spPr bwMode="auto">
          <a:xfrm>
            <a:off x="2590800" y="5943600"/>
            <a:ext cx="1066800" cy="914400"/>
          </a:xfrm>
          <a:prstGeom prst="rect">
            <a:avLst/>
          </a:prstGeom>
          <a:noFill/>
        </p:spPr>
      </p:pic>
      <p:pic>
        <p:nvPicPr>
          <p:cNvPr id="11" name="Picture 16" descr="http://t0.gstatic.com/images?q=tbn:YgvkN2z7bNeHEM:http://www.alimbaratur.com/All_Pages/Sheta2_3alami_Stuff/Sheta2_10/Robert_Lowell.jpg">
            <a:hlinkClick r:id="rId14"/>
          </p:cNvPr>
          <p:cNvPicPr>
            <a:picLocks noChangeAspect="1" noChangeArrowheads="1"/>
          </p:cNvPicPr>
          <p:nvPr/>
        </p:nvPicPr>
        <p:blipFill>
          <a:blip r:embed="rId15" cstate="print"/>
          <a:srcRect/>
          <a:stretch>
            <a:fillRect/>
          </a:stretch>
        </p:blipFill>
        <p:spPr bwMode="auto">
          <a:xfrm>
            <a:off x="7239000" y="6019800"/>
            <a:ext cx="1524000" cy="8382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28600" y="457200"/>
            <a:ext cx="8153400" cy="5078313"/>
          </a:xfrm>
          <a:prstGeom prst="rect">
            <a:avLst/>
          </a:prstGeom>
        </p:spPr>
        <p:txBody>
          <a:bodyPr wrap="square">
            <a:spAutoFit/>
          </a:bodyPr>
          <a:lstStyle/>
          <a:p>
            <a:r>
              <a:rPr lang="en-US" sz="3600" dirty="0" smtClean="0"/>
              <a:t>-</a:t>
            </a:r>
            <a:r>
              <a:rPr lang="en-US" sz="3600" b="1" dirty="0" smtClean="0">
                <a:solidFill>
                  <a:srgbClr val="FF0000"/>
                </a:solidFill>
              </a:rPr>
              <a:t>In the years after World War II</a:t>
            </a:r>
            <a:r>
              <a:rPr lang="en-US" sz="3600" dirty="0" smtClean="0"/>
              <a:t>, they became established and were frequently anthologized. </a:t>
            </a:r>
          </a:p>
          <a:p>
            <a:r>
              <a:rPr lang="en-US" sz="3600" b="1" dirty="0" smtClean="0">
                <a:solidFill>
                  <a:srgbClr val="FF0000"/>
                </a:solidFill>
              </a:rPr>
              <a:t>Traditionalist poets :</a:t>
            </a:r>
          </a:p>
          <a:p>
            <a:r>
              <a:rPr lang="en-US" sz="3600" dirty="0" smtClean="0"/>
              <a:t>They were generally precise, realistic, and witty; many, like </a:t>
            </a:r>
            <a:r>
              <a:rPr lang="en-US" sz="3600" b="1" u="sng" dirty="0" smtClean="0"/>
              <a:t>Richard Wilbur </a:t>
            </a:r>
            <a:r>
              <a:rPr lang="en-US" sz="3600" dirty="0" smtClean="0"/>
              <a:t>(1921- ), were influenced by British metaphysical poets brought to favor by T.S. Eliot. </a:t>
            </a:r>
            <a:br>
              <a:rPr lang="en-US" sz="3600" dirty="0" smtClean="0"/>
            </a:br>
            <a:r>
              <a:rPr lang="en-US" sz="3600" dirty="0" smtClean="0"/>
              <a:t> </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lstStyle/>
          <a:p>
            <a:r>
              <a:rPr lang="en-US" b="1" dirty="0" smtClean="0">
                <a:solidFill>
                  <a:srgbClr val="FF0000"/>
                </a:solidFill>
              </a:rPr>
              <a:t>Traditionalism</a:t>
            </a:r>
            <a:endParaRPr lang="en-US" dirty="0">
              <a:solidFill>
                <a:srgbClr val="FF0000"/>
              </a:solidFill>
            </a:endParaRPr>
          </a:p>
        </p:txBody>
      </p:sp>
      <p:sp>
        <p:nvSpPr>
          <p:cNvPr id="3" name="Rectangle 2"/>
          <p:cNvSpPr/>
          <p:nvPr/>
        </p:nvSpPr>
        <p:spPr>
          <a:xfrm>
            <a:off x="0" y="685800"/>
            <a:ext cx="8839200" cy="6432530"/>
          </a:xfrm>
          <a:prstGeom prst="rect">
            <a:avLst/>
          </a:prstGeom>
        </p:spPr>
        <p:txBody>
          <a:bodyPr wrap="square">
            <a:spAutoFit/>
          </a:bodyPr>
          <a:lstStyle/>
          <a:p>
            <a:r>
              <a:rPr lang="en-US" sz="3200" b="1" u="sng" dirty="0">
                <a:solidFill>
                  <a:srgbClr val="FF0000"/>
                </a:solidFill>
              </a:rPr>
              <a:t>Traditional poets</a:t>
            </a:r>
            <a:r>
              <a:rPr lang="en-US" sz="3200" dirty="0">
                <a:solidFill>
                  <a:srgbClr val="FF0000"/>
                </a:solidFill>
              </a:rPr>
              <a:t>, </a:t>
            </a:r>
            <a:r>
              <a:rPr lang="en-US" sz="3200" dirty="0"/>
              <a:t>unlike many experimentalists who distrusted "too poetic" diction, welcomed resounding poetic lines</a:t>
            </a:r>
            <a:r>
              <a:rPr lang="en-US" sz="3200" dirty="0" smtClean="0"/>
              <a:t>.</a:t>
            </a:r>
          </a:p>
          <a:p>
            <a:endParaRPr lang="en-US" sz="3200" dirty="0" smtClean="0"/>
          </a:p>
          <a:p>
            <a:r>
              <a:rPr lang="en-US" sz="3200" dirty="0" smtClean="0"/>
              <a:t> </a:t>
            </a:r>
            <a:r>
              <a:rPr lang="en-US" sz="3200" b="1" u="sng" dirty="0">
                <a:solidFill>
                  <a:srgbClr val="FF0000"/>
                </a:solidFill>
              </a:rPr>
              <a:t>Traditional poets </a:t>
            </a:r>
            <a:r>
              <a:rPr lang="en-US" sz="3200" dirty="0"/>
              <a:t>also at times used a somewhat rhetorical diction of obsolete or odd words, using many adjectives </a:t>
            </a:r>
            <a:r>
              <a:rPr lang="en-US" sz="3200" dirty="0" smtClean="0"/>
              <a:t>and </a:t>
            </a:r>
            <a:r>
              <a:rPr lang="en-US" sz="3200" dirty="0"/>
              <a:t>inversions, in which the natural, spoken word order of English is altered unnaturally. Sometimes the effect is noble, as in the line by </a:t>
            </a:r>
            <a:r>
              <a:rPr lang="en-US" sz="3200" b="1" u="sng" dirty="0"/>
              <a:t>Warren</a:t>
            </a:r>
            <a:r>
              <a:rPr lang="en-US" sz="3200" dirty="0"/>
              <a:t>; other times, the poetry seems stilted and out of touch with real </a:t>
            </a:r>
            <a:r>
              <a:rPr lang="en-US" sz="3200" dirty="0" smtClean="0"/>
              <a:t>emotions.</a:t>
            </a:r>
          </a:p>
          <a:p>
            <a:endParaRPr lang="en-US" sz="3600" dirty="0"/>
          </a:p>
          <a:p>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838200"/>
            <a:ext cx="7924800" cy="5078313"/>
          </a:xfrm>
          <a:prstGeom prst="rect">
            <a:avLst/>
          </a:prstGeom>
        </p:spPr>
        <p:txBody>
          <a:bodyPr wrap="square">
            <a:spAutoFit/>
          </a:bodyPr>
          <a:lstStyle/>
          <a:p>
            <a:r>
              <a:rPr lang="en-US" sz="3600" dirty="0" smtClean="0"/>
              <a:t>-Occasionally, as in </a:t>
            </a:r>
            <a:r>
              <a:rPr lang="en-US" sz="3600" b="1" u="sng" dirty="0" smtClean="0"/>
              <a:t>Hollander</a:t>
            </a:r>
            <a:r>
              <a:rPr lang="en-US" sz="3600" dirty="0" smtClean="0"/>
              <a:t>, </a:t>
            </a:r>
            <a:r>
              <a:rPr lang="en-US" sz="3600" b="1" u="sng" dirty="0" smtClean="0"/>
              <a:t>Howard</a:t>
            </a:r>
            <a:r>
              <a:rPr lang="en-US" sz="3600" dirty="0" smtClean="0"/>
              <a:t>, and </a:t>
            </a:r>
            <a:r>
              <a:rPr lang="en-US" sz="3600" b="1" u="sng" dirty="0" smtClean="0"/>
              <a:t>James Merrill </a:t>
            </a:r>
            <a:r>
              <a:rPr lang="en-US" sz="3600" dirty="0" smtClean="0"/>
              <a:t>(1926-1995), self-conscious diction combines with wit, puns, and literary allusions.</a:t>
            </a:r>
          </a:p>
          <a:p>
            <a:r>
              <a:rPr lang="en-US" sz="3600" dirty="0" smtClean="0"/>
              <a:t> </a:t>
            </a:r>
            <a:r>
              <a:rPr lang="en-US" sz="3600" b="1" u="sng" dirty="0" smtClean="0"/>
              <a:t>Merrill</a:t>
            </a:r>
            <a:r>
              <a:rPr lang="en-US" sz="3600" dirty="0" smtClean="0"/>
              <a:t>, who was innovative in his urban themes, unrhymed lines, personal subjects, and light conversational tone, shares a witty habit with the traditionalists.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solidFill>
                  <a:srgbClr val="FF0000"/>
                </a:solidFill>
              </a:rPr>
              <a:t>Traditionalism</a:t>
            </a:r>
            <a:endParaRPr lang="en-US" dirty="0">
              <a:solidFill>
                <a:srgbClr val="FF0000"/>
              </a:solidFill>
            </a:endParaRPr>
          </a:p>
        </p:txBody>
      </p:sp>
      <p:sp>
        <p:nvSpPr>
          <p:cNvPr id="3" name="Rectangle 2"/>
          <p:cNvSpPr/>
          <p:nvPr/>
        </p:nvSpPr>
        <p:spPr>
          <a:xfrm>
            <a:off x="381000" y="609600"/>
            <a:ext cx="8229600" cy="6001643"/>
          </a:xfrm>
          <a:prstGeom prst="rect">
            <a:avLst/>
          </a:prstGeom>
        </p:spPr>
        <p:txBody>
          <a:bodyPr wrap="square">
            <a:spAutoFit/>
          </a:bodyPr>
          <a:lstStyle/>
          <a:p>
            <a:r>
              <a:rPr lang="en-US" sz="2400" dirty="0" smtClean="0"/>
              <a:t>     -Obvious fluency and verbal pyrotechnics by some poets, including </a:t>
            </a:r>
            <a:r>
              <a:rPr lang="en-US" sz="2400" b="1" u="sng" dirty="0" smtClean="0"/>
              <a:t>Merrill </a:t>
            </a:r>
            <a:r>
              <a:rPr lang="en-US" sz="2400" dirty="0" smtClean="0"/>
              <a:t>and </a:t>
            </a:r>
            <a:r>
              <a:rPr lang="en-US" sz="2400" b="1" u="sng" dirty="0" smtClean="0"/>
              <a:t>John </a:t>
            </a:r>
            <a:r>
              <a:rPr lang="en-US" sz="2400" b="1" u="sng" dirty="0" err="1" smtClean="0"/>
              <a:t>Ashbery</a:t>
            </a:r>
            <a:r>
              <a:rPr lang="en-US" sz="2400" dirty="0" smtClean="0"/>
              <a:t>, made them successful in traditional terms, although they redefined poetry in radically innovative ways. </a:t>
            </a:r>
          </a:p>
          <a:p>
            <a:r>
              <a:rPr lang="en-US" sz="2400" dirty="0" smtClean="0"/>
              <a:t>-</a:t>
            </a:r>
            <a:r>
              <a:rPr lang="en-US" sz="2400" b="1" u="sng" dirty="0" smtClean="0"/>
              <a:t>Stylistic gracefulness </a:t>
            </a:r>
            <a:r>
              <a:rPr lang="en-US" sz="2400" dirty="0" smtClean="0"/>
              <a:t>made some poets seem more traditional than they were.</a:t>
            </a:r>
          </a:p>
          <a:p>
            <a:endParaRPr lang="en-US" sz="2400" dirty="0" smtClean="0"/>
          </a:p>
          <a:p>
            <a:r>
              <a:rPr lang="en-US" sz="2400" dirty="0" smtClean="0"/>
              <a:t>-Although </a:t>
            </a:r>
            <a:r>
              <a:rPr lang="en-US" sz="2400" dirty="0"/>
              <a:t>many traditional poets used </a:t>
            </a:r>
            <a:r>
              <a:rPr lang="en-US" sz="2400" b="1" u="sng" dirty="0"/>
              <a:t>rhyme</a:t>
            </a:r>
            <a:r>
              <a:rPr lang="en-US" sz="2400" dirty="0"/>
              <a:t>, not all rhymed poetry was traditional in subject or tone</a:t>
            </a:r>
            <a:r>
              <a:rPr lang="en-US" sz="2400" dirty="0" smtClean="0"/>
              <a:t>.</a:t>
            </a:r>
          </a:p>
          <a:p>
            <a:endParaRPr lang="en-US" sz="2400" dirty="0"/>
          </a:p>
          <a:p>
            <a:r>
              <a:rPr lang="en-US" sz="2400" dirty="0" smtClean="0"/>
              <a:t> -Many </a:t>
            </a:r>
            <a:r>
              <a:rPr lang="en-US" sz="2400" dirty="0"/>
              <a:t>poets, including </a:t>
            </a:r>
            <a:r>
              <a:rPr lang="en-US" sz="2400" b="1" u="sng" dirty="0"/>
              <a:t>Brooks</a:t>
            </a:r>
            <a:r>
              <a:rPr lang="en-US" sz="2400" dirty="0"/>
              <a:t>, </a:t>
            </a:r>
            <a:r>
              <a:rPr lang="en-US" sz="2400" b="1" u="sng" dirty="0"/>
              <a:t>Adrienne Rich</a:t>
            </a:r>
            <a:r>
              <a:rPr lang="en-US" sz="2400" dirty="0"/>
              <a:t>, </a:t>
            </a:r>
            <a:r>
              <a:rPr lang="en-US" sz="2400" b="1" u="sng" dirty="0"/>
              <a:t>Richard Wilbur,</a:t>
            </a:r>
            <a:r>
              <a:rPr lang="en-US" sz="2400" dirty="0"/>
              <a:t> </a:t>
            </a:r>
            <a:r>
              <a:rPr lang="en-US" sz="2400" b="1" u="sng" dirty="0"/>
              <a:t>Robert Lowell</a:t>
            </a:r>
            <a:r>
              <a:rPr lang="en-US" sz="2400" dirty="0"/>
              <a:t>, and </a:t>
            </a:r>
            <a:r>
              <a:rPr lang="en-US" sz="2400" b="1" u="sng" dirty="0"/>
              <a:t>Robert Penn Warren</a:t>
            </a:r>
            <a:r>
              <a:rPr lang="en-US" sz="2400" dirty="0"/>
              <a:t>, began writing traditionally, using rhyme and meters, but abandoned these in the 1960s under the pressure of public events and a gradual trend toward open forms</a:t>
            </a:r>
            <a:r>
              <a:rPr lang="en-US" sz="2400" dirty="0" smtClean="0"/>
              <a:t>.</a:t>
            </a:r>
            <a:r>
              <a:rPr lang="en-US" sz="2400" dirty="0"/>
              <a:t> </a:t>
            </a:r>
            <a:endParaRPr lang="en-US" sz="2400" dirty="0" smtClean="0"/>
          </a:p>
          <a:p>
            <a:pPr algn="ctr"/>
            <a:r>
              <a:rPr lang="en-US" sz="2400" dirty="0" smtClean="0">
                <a:solidFill>
                  <a:srgbClr val="FF0000"/>
                </a:solidFill>
              </a:rPr>
              <a:t>-The </a:t>
            </a:r>
            <a:r>
              <a:rPr lang="en-US" sz="2400" dirty="0">
                <a:solidFill>
                  <a:srgbClr val="FF0000"/>
                </a:solidFill>
              </a:rPr>
              <a:t>most influential poet of the </a:t>
            </a:r>
            <a:r>
              <a:rPr lang="en-US" sz="2400" dirty="0" smtClean="0">
                <a:solidFill>
                  <a:srgbClr val="FF0000"/>
                </a:solidFill>
              </a:rPr>
              <a:t>period was </a:t>
            </a:r>
            <a:r>
              <a:rPr lang="en-US" sz="2400" b="1" i="1" u="sng" dirty="0" smtClean="0">
                <a:solidFill>
                  <a:srgbClr val="FF0000"/>
                </a:solidFill>
              </a:rPr>
              <a:t>Robert Lowell</a:t>
            </a:r>
            <a:endParaRPr lang="en-US" sz="2400" b="1" i="1" u="sng"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1942</Words>
  <Application>Microsoft Office PowerPoint</Application>
  <PresentationFormat>On-screen Show (4:3)</PresentationFormat>
  <Paragraphs>86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American Poetry, 1945-1990: The Anti-Tradition    </vt:lpstr>
      <vt:lpstr>Slide 2</vt:lpstr>
      <vt:lpstr>Slide 3</vt:lpstr>
      <vt:lpstr>Slide 4</vt:lpstr>
      <vt:lpstr>Traditionalism</vt:lpstr>
      <vt:lpstr>Slide 6</vt:lpstr>
      <vt:lpstr>Traditionalism</vt:lpstr>
      <vt:lpstr>Slide 8</vt:lpstr>
      <vt:lpstr>Traditionalism</vt:lpstr>
      <vt:lpstr>Idiosyncratic Poets</vt:lpstr>
      <vt:lpstr>Experimental Poetry</vt:lpstr>
      <vt:lpstr>The Black Mountain School</vt:lpstr>
      <vt:lpstr>The San Francisco School</vt:lpstr>
      <vt:lpstr>Beat Poets</vt:lpstr>
      <vt:lpstr>The New York School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Poetry, 1945-1990: The Anti-Tradition</dc:title>
  <dc:creator>dell</dc:creator>
  <cp:lastModifiedBy>sava</cp:lastModifiedBy>
  <cp:revision>21</cp:revision>
  <dcterms:created xsi:type="dcterms:W3CDTF">2010-05-14T17:08:44Z</dcterms:created>
  <dcterms:modified xsi:type="dcterms:W3CDTF">2010-06-03T12:45:54Z</dcterms:modified>
</cp:coreProperties>
</file>