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78" r:id="rId3"/>
    <p:sldId id="259" r:id="rId4"/>
    <p:sldId id="263" r:id="rId5"/>
    <p:sldId id="264" r:id="rId6"/>
    <p:sldId id="279" r:id="rId7"/>
    <p:sldId id="280" r:id="rId8"/>
    <p:sldId id="281" r:id="rId9"/>
    <p:sldId id="260" r:id="rId10"/>
    <p:sldId id="262" r:id="rId11"/>
    <p:sldId id="269" r:id="rId12"/>
    <p:sldId id="277" r:id="rId13"/>
    <p:sldId id="266" r:id="rId14"/>
    <p:sldId id="267" r:id="rId15"/>
    <p:sldId id="268" r:id="rId16"/>
    <p:sldId id="270" r:id="rId17"/>
    <p:sldId id="271" r:id="rId18"/>
    <p:sldId id="282" r:id="rId19"/>
    <p:sldId id="283"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4" d="100"/>
          <a:sy n="44" d="100"/>
        </p:scale>
        <p:origin x="-12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847B7FB-9895-40F3-9321-A3F62F005A11}" type="datetimeFigureOut">
              <a:rPr lang="en-US" smtClean="0"/>
              <a:pPr/>
              <a:t>3/30/2010</a:t>
            </a:fld>
            <a:endParaRPr lang="en-US"/>
          </a:p>
        </p:txBody>
      </p:sp>
      <p:sp>
        <p:nvSpPr>
          <p:cNvPr id="16" name="Slide Number Placeholder 15"/>
          <p:cNvSpPr>
            <a:spLocks noGrp="1"/>
          </p:cNvSpPr>
          <p:nvPr>
            <p:ph type="sldNum" sz="quarter" idx="11"/>
          </p:nvPr>
        </p:nvSpPr>
        <p:spPr/>
        <p:txBody>
          <a:bodyPr/>
          <a:lstStyle/>
          <a:p>
            <a:fld id="{1DCDBE1D-7C12-49DF-BFD9-AB46E7CDC40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47B7FB-9895-40F3-9321-A3F62F005A11}"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DBE1D-7C12-49DF-BFD9-AB46E7CDC4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47B7FB-9895-40F3-9321-A3F62F005A11}"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DBE1D-7C12-49DF-BFD9-AB46E7CDC4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847B7FB-9895-40F3-9321-A3F62F005A11}" type="datetimeFigureOut">
              <a:rPr lang="en-US" smtClean="0"/>
              <a:pPr/>
              <a:t>3/30/2010</a:t>
            </a:fld>
            <a:endParaRPr lang="en-US"/>
          </a:p>
        </p:txBody>
      </p:sp>
      <p:sp>
        <p:nvSpPr>
          <p:cNvPr id="15" name="Slide Number Placeholder 14"/>
          <p:cNvSpPr>
            <a:spLocks noGrp="1"/>
          </p:cNvSpPr>
          <p:nvPr>
            <p:ph type="sldNum" sz="quarter" idx="15"/>
          </p:nvPr>
        </p:nvSpPr>
        <p:spPr/>
        <p:txBody>
          <a:bodyPr/>
          <a:lstStyle>
            <a:lvl1pPr algn="ctr">
              <a:defRPr/>
            </a:lvl1pPr>
          </a:lstStyle>
          <a:p>
            <a:fld id="{1DCDBE1D-7C12-49DF-BFD9-AB46E7CDC40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47B7FB-9895-40F3-9321-A3F62F005A11}"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DBE1D-7C12-49DF-BFD9-AB46E7CDC40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47B7FB-9895-40F3-9321-A3F62F005A11}"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DBE1D-7C12-49DF-BFD9-AB46E7CDC40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DCDBE1D-7C12-49DF-BFD9-AB46E7CDC40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847B7FB-9895-40F3-9321-A3F62F005A11}" type="datetimeFigureOut">
              <a:rPr lang="en-US" smtClean="0"/>
              <a:pPr/>
              <a:t>3/30/2010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47B7FB-9895-40F3-9321-A3F62F005A11}" type="datetimeFigureOut">
              <a:rPr lang="en-US" smtClean="0"/>
              <a:pPr/>
              <a:t>3/30/2010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DBE1D-7C12-49DF-BFD9-AB46E7CDC40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7B7FB-9895-40F3-9321-A3F62F005A11}" type="datetimeFigureOut">
              <a:rPr lang="en-US" smtClean="0"/>
              <a:pPr/>
              <a:t>3/30/2010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DBE1D-7C12-49DF-BFD9-AB46E7CDC4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847B7FB-9895-40F3-9321-A3F62F005A11}" type="datetimeFigureOut">
              <a:rPr lang="en-US" smtClean="0"/>
              <a:pPr/>
              <a:t>3/30/2010</a:t>
            </a:fld>
            <a:endParaRPr lang="en-US"/>
          </a:p>
        </p:txBody>
      </p:sp>
      <p:sp>
        <p:nvSpPr>
          <p:cNvPr id="9" name="Slide Number Placeholder 8"/>
          <p:cNvSpPr>
            <a:spLocks noGrp="1"/>
          </p:cNvSpPr>
          <p:nvPr>
            <p:ph type="sldNum" sz="quarter" idx="15"/>
          </p:nvPr>
        </p:nvSpPr>
        <p:spPr/>
        <p:txBody>
          <a:bodyPr/>
          <a:lstStyle/>
          <a:p>
            <a:fld id="{1DCDBE1D-7C12-49DF-BFD9-AB46E7CDC40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847B7FB-9895-40F3-9321-A3F62F005A11}" type="datetimeFigureOut">
              <a:rPr lang="en-US" smtClean="0"/>
              <a:pPr/>
              <a:t>3/30/2010</a:t>
            </a:fld>
            <a:endParaRPr lang="en-US"/>
          </a:p>
        </p:txBody>
      </p:sp>
      <p:sp>
        <p:nvSpPr>
          <p:cNvPr id="9" name="Slide Number Placeholder 8"/>
          <p:cNvSpPr>
            <a:spLocks noGrp="1"/>
          </p:cNvSpPr>
          <p:nvPr>
            <p:ph type="sldNum" sz="quarter" idx="11"/>
          </p:nvPr>
        </p:nvSpPr>
        <p:spPr/>
        <p:txBody>
          <a:bodyPr/>
          <a:lstStyle/>
          <a:p>
            <a:fld id="{1DCDBE1D-7C12-49DF-BFD9-AB46E7CDC40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47B7FB-9895-40F3-9321-A3F62F005A11}" type="datetimeFigureOut">
              <a:rPr lang="en-US" smtClean="0"/>
              <a:pPr/>
              <a:t>3/30/2010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DCDBE1D-7C12-49DF-BFD9-AB46E7CDC40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219200"/>
          </a:xfrm>
        </p:spPr>
        <p:txBody>
          <a:bodyPr>
            <a:noAutofit/>
          </a:bodyPr>
          <a:lstStyle/>
          <a:p>
            <a:r>
              <a:rPr lang="en-US" sz="3200" dirty="0">
                <a:solidFill>
                  <a:schemeClr val="tx2">
                    <a:lumMod val="75000"/>
                  </a:schemeClr>
                </a:solidFill>
              </a:rPr>
              <a:t>Eugene </a:t>
            </a:r>
            <a:r>
              <a:rPr lang="en-US" sz="3200" dirty="0" smtClean="0">
                <a:solidFill>
                  <a:schemeClr val="tx2">
                    <a:lumMod val="75000"/>
                  </a:schemeClr>
                </a:solidFill>
              </a:rPr>
              <a:t>O’Neill’s Long </a:t>
            </a:r>
            <a:r>
              <a:rPr lang="en-US" sz="3200" dirty="0">
                <a:solidFill>
                  <a:schemeClr val="tx2">
                    <a:lumMod val="75000"/>
                  </a:schemeClr>
                </a:solidFill>
              </a:rPr>
              <a:t>Day's Journey </a:t>
            </a:r>
            <a:r>
              <a:rPr lang="en-US" sz="3200" dirty="0" smtClean="0">
                <a:solidFill>
                  <a:schemeClr val="tx2">
                    <a:lumMod val="75000"/>
                  </a:schemeClr>
                </a:solidFill>
              </a:rPr>
              <a:t>into Night</a:t>
            </a:r>
            <a:br>
              <a:rPr lang="en-US" sz="3200" dirty="0" smtClean="0">
                <a:solidFill>
                  <a:schemeClr val="tx2">
                    <a:lumMod val="75000"/>
                  </a:schemeClr>
                </a:solidFill>
              </a:rPr>
            </a:br>
            <a:r>
              <a:rPr sz="3600" smtClean="0">
                <a:solidFill>
                  <a:srgbClr val="FF0000"/>
                </a:solidFill>
              </a:rPr>
              <a:t>Williams’</a:t>
            </a:r>
            <a:r>
              <a:rPr sz="3200" b="1" u="sng" smtClean="0">
                <a:solidFill>
                  <a:srgbClr val="FF0000"/>
                </a:solidFill>
              </a:rPr>
              <a:t> </a:t>
            </a:r>
            <a:r>
              <a:rPr sz="3200" b="1" smtClean="0">
                <a:solidFill>
                  <a:srgbClr val="FF0000"/>
                </a:solidFill>
              </a:rPr>
              <a:t>Streetcar named desire</a:t>
            </a:r>
            <a:endParaRPr lang="en-US" sz="3200" b="1" dirty="0">
              <a:solidFill>
                <a:srgbClr val="FF0000"/>
              </a:solidFill>
            </a:endParaRPr>
          </a:p>
        </p:txBody>
      </p:sp>
      <p:sp>
        <p:nvSpPr>
          <p:cNvPr id="5" name="Rectangle 4"/>
          <p:cNvSpPr/>
          <p:nvPr/>
        </p:nvSpPr>
        <p:spPr>
          <a:xfrm>
            <a:off x="3500430" y="3429000"/>
            <a:ext cx="2037674" cy="2585323"/>
          </a:xfrm>
          <a:prstGeom prst="rect">
            <a:avLst/>
          </a:prstGeom>
        </p:spPr>
        <p:txBody>
          <a:bodyPr wrap="square">
            <a:spAutoFit/>
          </a:bodyPr>
          <a:lstStyle/>
          <a:p>
            <a:endParaRPr lang="en-US" dirty="0" smtClean="0">
              <a:solidFill>
                <a:schemeClr val="tx2">
                  <a:lumMod val="75000"/>
                </a:schemeClr>
              </a:solidFill>
            </a:endParaRPr>
          </a:p>
          <a:p>
            <a:endParaRPr lang="en-US" dirty="0">
              <a:solidFill>
                <a:schemeClr val="tx2">
                  <a:lumMod val="75000"/>
                </a:schemeClr>
              </a:solidFill>
            </a:endParaRPr>
          </a:p>
          <a:p>
            <a:endParaRPr lang="en-US" dirty="0" smtClean="0">
              <a:solidFill>
                <a:schemeClr val="tx2">
                  <a:lumMod val="75000"/>
                </a:schemeClr>
              </a:solidFill>
            </a:endParaRPr>
          </a:p>
          <a:p>
            <a:endParaRPr lang="en-US" dirty="0">
              <a:solidFill>
                <a:schemeClr val="tx2">
                  <a:lumMod val="75000"/>
                </a:schemeClr>
              </a:solidFill>
            </a:endParaRPr>
          </a:p>
          <a:p>
            <a:endParaRPr lang="en-US" dirty="0" smtClean="0">
              <a:solidFill>
                <a:schemeClr val="tx2">
                  <a:lumMod val="75000"/>
                </a:schemeClr>
              </a:solidFill>
            </a:endParaRPr>
          </a:p>
          <a:p>
            <a:endParaRPr lang="en-US" dirty="0">
              <a:solidFill>
                <a:schemeClr val="tx2">
                  <a:lumMod val="75000"/>
                </a:schemeClr>
              </a:solidFill>
            </a:endParaRPr>
          </a:p>
          <a:p>
            <a:endParaRPr lang="en-US" dirty="0" smtClean="0">
              <a:solidFill>
                <a:schemeClr val="tx2">
                  <a:lumMod val="75000"/>
                </a:schemeClr>
              </a:solidFill>
            </a:endParaRPr>
          </a:p>
          <a:p>
            <a:endParaRPr lang="en-US" dirty="0">
              <a:solidFill>
                <a:schemeClr val="tx2">
                  <a:lumMod val="75000"/>
                </a:schemeClr>
              </a:solidFill>
            </a:endParaRPr>
          </a:p>
          <a:p>
            <a:endParaRPr lang="en-US" dirty="0" smtClean="0">
              <a:solidFill>
                <a:schemeClr val="tx2">
                  <a:lumMod val="75000"/>
                </a:schemeClr>
              </a:solidFill>
            </a:endParaRPr>
          </a:p>
        </p:txBody>
      </p:sp>
      <p:pic>
        <p:nvPicPr>
          <p:cNvPr id="7" name="Picture 2"/>
          <p:cNvPicPr>
            <a:picLocks noGrp="1" noChangeAspect="1" noChangeArrowheads="1"/>
          </p:cNvPicPr>
          <p:nvPr>
            <p:ph idx="1"/>
          </p:nvPr>
        </p:nvPicPr>
        <p:blipFill>
          <a:blip r:embed="rId2" cstate="print"/>
          <a:stretch>
            <a:fillRect/>
          </a:stretch>
        </p:blipFill>
        <p:spPr bwMode="auto">
          <a:xfrm>
            <a:off x="1357290" y="1785926"/>
            <a:ext cx="2781300" cy="4286250"/>
          </a:xfrm>
          <a:prstGeom prst="rect">
            <a:avLst/>
          </a:prstGeom>
          <a:ln>
            <a:noFill/>
          </a:ln>
          <a:effectLst>
            <a:softEdge rad="112500"/>
          </a:effectLst>
        </p:spPr>
      </p:pic>
      <p:pic>
        <p:nvPicPr>
          <p:cNvPr id="8" name="Picture 2"/>
          <p:cNvPicPr>
            <a:picLocks noChangeAspect="1" noChangeArrowheads="1"/>
          </p:cNvPicPr>
          <p:nvPr/>
        </p:nvPicPr>
        <p:blipFill>
          <a:blip r:embed="rId3" cstate="print"/>
          <a:srcRect/>
          <a:stretch>
            <a:fillRect/>
          </a:stretch>
        </p:blipFill>
        <p:spPr bwMode="auto">
          <a:xfrm>
            <a:off x="4786314" y="1785926"/>
            <a:ext cx="2500330" cy="40719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8596" y="1000108"/>
          <a:ext cx="8358246" cy="5357850"/>
        </p:xfrm>
        <a:graphic>
          <a:graphicData uri="http://schemas.openxmlformats.org/drawingml/2006/table">
            <a:tbl>
              <a:tblPr firstRow="1" bandRow="1">
                <a:tableStyleId>{5940675A-B579-460E-94D1-54222C63F5DA}</a:tableStyleId>
              </a:tblPr>
              <a:tblGrid>
                <a:gridCol w="4179123"/>
                <a:gridCol w="4179123"/>
              </a:tblGrid>
              <a:tr h="742654">
                <a:tc>
                  <a:txBody>
                    <a:bodyPr/>
                    <a:lstStyle/>
                    <a:p>
                      <a:pPr algn="ctr"/>
                      <a:r>
                        <a:rPr lang="en-US" sz="1800" dirty="0" smtClean="0">
                          <a:solidFill>
                            <a:srgbClr val="FF0000"/>
                          </a:solidFill>
                          <a:latin typeface="Cooper Black" pitchFamily="18" charset="0"/>
                        </a:rPr>
                        <a:t>        A Street Car named Desire</a:t>
                      </a:r>
                      <a:endParaRPr lang="en-US" dirty="0">
                        <a:solidFill>
                          <a:srgbClr val="FF0000"/>
                        </a:solidFill>
                        <a:latin typeface="Cooper Black" pitchFamily="18" charset="0"/>
                      </a:endParaRPr>
                    </a:p>
                  </a:txBody>
                  <a:tcPr/>
                </a:tc>
                <a:tc>
                  <a:txBody>
                    <a:bodyPr/>
                    <a:lstStyle/>
                    <a:p>
                      <a:pPr algn="ctr"/>
                      <a:r>
                        <a:rPr lang="en-US" sz="1800" dirty="0" smtClean="0">
                          <a:solidFill>
                            <a:srgbClr val="FF0000"/>
                          </a:solidFill>
                          <a:latin typeface="Cooper Black" pitchFamily="18" charset="0"/>
                        </a:rPr>
                        <a:t>Long Day's Journey into Night</a:t>
                      </a:r>
                      <a:endParaRPr lang="en-US" dirty="0">
                        <a:solidFill>
                          <a:srgbClr val="FF0000"/>
                        </a:solidFill>
                        <a:latin typeface="Cooper Black" pitchFamily="18" charset="0"/>
                      </a:endParaRPr>
                    </a:p>
                  </a:txBody>
                  <a:tcPr/>
                </a:tc>
              </a:tr>
              <a:tr h="4615196">
                <a:tc>
                  <a:txBody>
                    <a:bodyPr/>
                    <a:lstStyle/>
                    <a:p>
                      <a:endParaRPr lang="en-GB" dirty="0" smtClean="0"/>
                    </a:p>
                    <a:p>
                      <a:r>
                        <a:rPr lang="en-GB" dirty="0" smtClean="0"/>
                        <a:t>In this play, the characters are not related by blood and thus each represent different value and backgrounds</a:t>
                      </a:r>
                    </a:p>
                    <a:p>
                      <a:r>
                        <a:rPr lang="en-GB" dirty="0" smtClean="0"/>
                        <a:t>-----------------------------------------------</a:t>
                      </a:r>
                    </a:p>
                    <a:p>
                      <a:r>
                        <a:rPr lang="en-GB" dirty="0" smtClean="0"/>
                        <a:t>Blanche</a:t>
                      </a:r>
                      <a:r>
                        <a:rPr lang="en-GB" baseline="0" dirty="0" smtClean="0"/>
                        <a:t> is not related to Stanley by blood or family. </a:t>
                      </a:r>
                    </a:p>
                    <a:p>
                      <a:r>
                        <a:rPr lang="en-GB" baseline="0" dirty="0" smtClean="0"/>
                        <a:t>Blanche moves deeper and deeper to her inner self as the play progresses having some tints of madness.</a:t>
                      </a:r>
                    </a:p>
                    <a:p>
                      <a:r>
                        <a:rPr lang="en-GB" baseline="0" dirty="0" smtClean="0"/>
                        <a:t>Stanley doesn't like or want any exhibit any family value; he like to be a free agent.</a:t>
                      </a:r>
                      <a:endParaRPr lang="en-GB" dirty="0" smtClean="0"/>
                    </a:p>
                    <a:p>
                      <a:endParaRPr lang="en-GB" dirty="0" smtClean="0"/>
                    </a:p>
                  </a:txBody>
                  <a:tcPr/>
                </a:tc>
                <a:tc>
                  <a:txBody>
                    <a:bodyPr/>
                    <a:lstStyle/>
                    <a:p>
                      <a:endParaRPr lang="en-GB" dirty="0" smtClean="0"/>
                    </a:p>
                    <a:p>
                      <a:r>
                        <a:rPr lang="en-GB" dirty="0" smtClean="0"/>
                        <a:t>In this</a:t>
                      </a:r>
                      <a:r>
                        <a:rPr lang="en-GB" baseline="0" dirty="0" smtClean="0"/>
                        <a:t> play, the characters are, or seems, as one family, but it is disconnect family</a:t>
                      </a:r>
                    </a:p>
                    <a:p>
                      <a:r>
                        <a:rPr lang="en-GB" baseline="0" dirty="0" smtClean="0"/>
                        <a:t>--------------------------------------</a:t>
                      </a:r>
                    </a:p>
                    <a:p>
                      <a:r>
                        <a:rPr lang="en-GB" baseline="0" dirty="0" smtClean="0"/>
                        <a:t>Example: </a:t>
                      </a:r>
                      <a:r>
                        <a:rPr lang="en-US" sz="1800" kern="1200" baseline="0" dirty="0" smtClean="0"/>
                        <a:t>Mary Tyrone lives in her past and present at the same time, Unlike Blanche, she is not maddened by her past memories, but by her addiction to morphine.</a:t>
                      </a:r>
                    </a:p>
                    <a:p>
                      <a:r>
                        <a:rPr lang="en-GB" sz="1800" kern="1200" baseline="0" dirty="0" smtClean="0"/>
                        <a:t>James </a:t>
                      </a:r>
                      <a:r>
                        <a:rPr lang="en-GB" sz="1800" kern="1200" baseline="0" dirty="0" smtClean="0"/>
                        <a:t>represents the </a:t>
                      </a:r>
                      <a:r>
                        <a:rPr lang="en-GB" sz="1800" kern="1200" baseline="0" dirty="0" smtClean="0"/>
                        <a:t>family breadwinner of American  family, but this family is disconnected in its values and </a:t>
                      </a:r>
                      <a:r>
                        <a:rPr lang="en-GB" sz="1800" kern="1200" baseline="0" dirty="0" smtClean="0"/>
                        <a:t>morals.</a:t>
                      </a:r>
                      <a:endParaRPr lang="en-US" sz="1800" kern="1200" baseline="0" dirty="0" smtClean="0">
                        <a:solidFill>
                          <a:schemeClr val="dk1"/>
                        </a:solidFill>
                        <a:latin typeface="+mn-lt"/>
                        <a:ea typeface="+mn-ea"/>
                        <a:cs typeface="+mn-cs"/>
                      </a:endParaRPr>
                    </a:p>
                  </a:txBody>
                  <a:tcPr/>
                </a:tc>
              </a:tr>
            </a:tbl>
          </a:graphicData>
        </a:graphic>
      </p:graphicFrame>
      <p:sp>
        <p:nvSpPr>
          <p:cNvPr id="2" name="Title 1"/>
          <p:cNvSpPr>
            <a:spLocks noGrp="1"/>
          </p:cNvSpPr>
          <p:nvPr>
            <p:ph type="title"/>
          </p:nvPr>
        </p:nvSpPr>
        <p:spPr>
          <a:xfrm>
            <a:off x="428596" y="-214338"/>
            <a:ext cx="8229600" cy="1219200"/>
          </a:xfrm>
        </p:spPr>
        <p:txBody>
          <a:bodyPr/>
          <a:lstStyle/>
          <a:p>
            <a:r>
              <a:rPr lang="en-GB" dirty="0" smtClean="0"/>
              <a:t>           </a:t>
            </a:r>
            <a:r>
              <a:rPr lang="en-GB" dirty="0" smtClean="0">
                <a:latin typeface="Cooper Black" pitchFamily="18" charset="0"/>
              </a:rPr>
              <a:t>Characters: Differences</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lgn="ctr">
              <a:buNone/>
            </a:pPr>
            <a:r>
              <a:rPr lang="en-US" sz="4400" dirty="0" smtClean="0">
                <a:latin typeface="Cooper Black" pitchFamily="18" charset="0"/>
              </a:rPr>
              <a:t>Themes</a:t>
            </a:r>
          </a:p>
          <a:p>
            <a:pPr algn="ctr">
              <a:buNone/>
            </a:pPr>
            <a:endParaRPr lang="ar-SA" dirty="0"/>
          </a:p>
        </p:txBody>
      </p:sp>
      <p:pic>
        <p:nvPicPr>
          <p:cNvPr id="4" name="Picture 2" descr="F:\A%20Streetcar%20Named%20Desire%20Leigh%20arm.jpg"/>
          <p:cNvPicPr>
            <a:picLocks noChangeAspect="1" noChangeArrowheads="1"/>
          </p:cNvPicPr>
          <p:nvPr/>
        </p:nvPicPr>
        <p:blipFill>
          <a:blip r:embed="rId2" cstate="print"/>
          <a:srcRect/>
          <a:stretch>
            <a:fillRect/>
          </a:stretch>
        </p:blipFill>
        <p:spPr bwMode="auto">
          <a:xfrm>
            <a:off x="4500562" y="3429000"/>
            <a:ext cx="3357586" cy="3143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descr="F:\77176-050-518D43E8.jpg"/>
          <p:cNvPicPr>
            <a:picLocks noChangeAspect="1" noChangeArrowheads="1"/>
          </p:cNvPicPr>
          <p:nvPr/>
        </p:nvPicPr>
        <p:blipFill>
          <a:blip r:embed="rId3" cstate="print"/>
          <a:srcRect/>
          <a:stretch>
            <a:fillRect/>
          </a:stretch>
        </p:blipFill>
        <p:spPr bwMode="auto">
          <a:xfrm>
            <a:off x="214282" y="2428868"/>
            <a:ext cx="4954593" cy="41433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857364"/>
            <a:ext cx="8229600" cy="4572000"/>
          </a:xfrm>
        </p:spPr>
        <p:txBody>
          <a:bodyPr/>
          <a:lstStyle/>
          <a:p>
            <a:pPr algn="ctr"/>
            <a:r>
              <a:rPr lang="en-US" sz="3200" b="1" u="sng" dirty="0" smtClean="0">
                <a:solidFill>
                  <a:schemeClr val="tx1">
                    <a:lumMod val="95000"/>
                  </a:schemeClr>
                </a:solidFill>
              </a:rPr>
              <a:t>1- Illusion versus reality</a:t>
            </a:r>
          </a:p>
          <a:p>
            <a:pPr algn="ctr"/>
            <a:r>
              <a:rPr lang="en-US" sz="3200" b="1" u="sng" dirty="0" smtClean="0">
                <a:solidFill>
                  <a:schemeClr val="tx1">
                    <a:lumMod val="95000"/>
                  </a:schemeClr>
                </a:solidFill>
              </a:rPr>
              <a:t>2- The Haunting </a:t>
            </a:r>
            <a:r>
              <a:rPr lang="en-US" sz="3200" b="1" u="sng" dirty="0" smtClean="0"/>
              <a:t>Presence of the Past</a:t>
            </a:r>
          </a:p>
          <a:p>
            <a:pPr algn="ctr"/>
            <a:r>
              <a:rPr lang="en-US" sz="3200" b="1" u="sng" dirty="0" smtClean="0"/>
              <a:t>3- Loneliness</a:t>
            </a:r>
          </a:p>
          <a:p>
            <a:pPr algn="ctr"/>
            <a:r>
              <a:rPr lang="en-US" sz="3200" b="1" u="sng" dirty="0" smtClean="0"/>
              <a:t>4-socitety and class </a:t>
            </a:r>
          </a:p>
          <a:p>
            <a:pPr algn="ctr"/>
            <a:r>
              <a:rPr lang="en-US" sz="3200" b="1" u="sng" dirty="0" smtClean="0"/>
              <a:t>5- Alcohol and Drug </a:t>
            </a:r>
            <a:endParaRPr lang="ar-SA" sz="3200" dirty="0" smtClean="0"/>
          </a:p>
          <a:p>
            <a:pPr algn="ctr"/>
            <a:endParaRPr lang="en-US" b="1" u="sng" dirty="0" smtClean="0"/>
          </a:p>
          <a:p>
            <a:pPr algn="ctr"/>
            <a:endParaRPr lang="en-US" b="1" u="sng" dirty="0" smtClean="0">
              <a:solidFill>
                <a:schemeClr val="dk1"/>
              </a:solidFill>
            </a:endParaRPr>
          </a:p>
          <a:p>
            <a:pPr algn="ct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785794"/>
          <a:ext cx="8186766" cy="5394960"/>
        </p:xfrm>
        <a:graphic>
          <a:graphicData uri="http://schemas.openxmlformats.org/drawingml/2006/table">
            <a:tbl>
              <a:tblPr rtl="1" firstRow="1" bandRow="1">
                <a:tableStyleId>{5940675A-B579-460E-94D1-54222C63F5DA}</a:tableStyleId>
              </a:tblPr>
              <a:tblGrid>
                <a:gridCol w="4093383"/>
                <a:gridCol w="4093383"/>
              </a:tblGrid>
              <a:tr h="623129">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ooper Black" pitchFamily="18" charset="0"/>
                        </a:rPr>
                        <a:t>A Street Car </a:t>
                      </a:r>
                      <a:r>
                        <a:rPr lang="en-US" sz="1800" dirty="0" err="1" smtClean="0">
                          <a:solidFill>
                            <a:srgbClr val="FF0000"/>
                          </a:solidFill>
                          <a:latin typeface="Cooper Black" pitchFamily="18" charset="0"/>
                        </a:rPr>
                        <a:t>namesd</a:t>
                      </a:r>
                      <a:r>
                        <a:rPr lang="en-US" sz="1800" baseline="0" dirty="0" smtClean="0">
                          <a:solidFill>
                            <a:srgbClr val="FF0000"/>
                          </a:solidFill>
                          <a:latin typeface="Cooper Black" pitchFamily="18" charset="0"/>
                        </a:rPr>
                        <a:t> </a:t>
                      </a:r>
                      <a:r>
                        <a:rPr lang="en-US" sz="1800" dirty="0" smtClean="0">
                          <a:solidFill>
                            <a:srgbClr val="FF0000"/>
                          </a:solidFill>
                          <a:latin typeface="Cooper Black" pitchFamily="18" charset="0"/>
                        </a:rPr>
                        <a:t>Desire</a:t>
                      </a:r>
                      <a:endParaRPr lang="en-US" dirty="0" smtClean="0">
                        <a:solidFill>
                          <a:srgbClr val="FF0000"/>
                        </a:solidFill>
                        <a:latin typeface="Cooper Black" pitchFamily="18" charset="0"/>
                      </a:endParaRPr>
                    </a:p>
                    <a:p>
                      <a:pPr rtl="1"/>
                      <a:endParaRPr lang="ar-SA" dirty="0" smtClean="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ooper Black" pitchFamily="18" charset="0"/>
                        </a:rPr>
                        <a:t>Long Day's Journey into Night</a:t>
                      </a:r>
                      <a:endParaRPr lang="en-US" dirty="0" smtClean="0">
                        <a:solidFill>
                          <a:srgbClr val="FF0000"/>
                        </a:solidFill>
                        <a:latin typeface="Cooper Black" pitchFamily="18" charset="0"/>
                      </a:endParaRPr>
                    </a:p>
                  </a:txBody>
                  <a:tcPr/>
                </a:tc>
              </a:tr>
              <a:tr h="4628955">
                <a:tc>
                  <a:txBody>
                    <a:bodyPr/>
                    <a:lstStyle/>
                    <a:p>
                      <a:pPr rtl="1"/>
                      <a:r>
                        <a:rPr kumimoji="0" lang="en-US" sz="1800" kern="1200" dirty="0" smtClean="0"/>
                        <a:t>In </a:t>
                      </a:r>
                      <a:r>
                        <a:rPr kumimoji="0" lang="en-US" sz="1800" u="sng" kern="1200" dirty="0" smtClean="0"/>
                        <a:t>Streetcar named Desire</a:t>
                      </a:r>
                      <a:r>
                        <a:rPr kumimoji="0" lang="en-US" sz="1800" kern="1200" dirty="0" smtClean="0"/>
                        <a:t>, Blanche lives in her own world of illusion because fantasy is her primary means of self-defense, both against outside threats and against her own fears.  She is unable to confront the truth as Mary in </a:t>
                      </a:r>
                      <a:r>
                        <a:rPr kumimoji="0" lang="en-US" sz="1800" u="sng" kern="1200" dirty="0" smtClean="0"/>
                        <a:t>long journey into night</a:t>
                      </a:r>
                      <a:r>
                        <a:rPr kumimoji="0" lang="en-US" sz="1800" kern="1200" dirty="0" smtClean="0"/>
                        <a:t> . Throughout the play, Blanche's dependence on illusion is contrasted with Stanley's realism, and in the end it is Stanley and his worldview that win. Moreover, Stella resorts also to a kind of illusion, forcing herself to believe that Blanche's accusations against Stanley are false so that she can continue living with her husband</a:t>
                      </a:r>
                      <a:endParaRPr lang="ar-SA" dirty="0"/>
                    </a:p>
                  </a:txBody>
                  <a:tcPr/>
                </a:tc>
                <a:tc>
                  <a:txBody>
                    <a:bodyPr/>
                    <a:lstStyle/>
                    <a:p>
                      <a:pPr rtl="1"/>
                      <a:r>
                        <a:rPr kumimoji="0" lang="en-US" sz="1800" kern="1200" dirty="0" smtClean="0"/>
                        <a:t>In </a:t>
                      </a:r>
                      <a:r>
                        <a:rPr kumimoji="0" lang="en-US" sz="1800" u="sng" kern="1200" dirty="0" smtClean="0"/>
                        <a:t>long journey into night</a:t>
                      </a:r>
                      <a:r>
                        <a:rPr kumimoji="0" lang="en-US" sz="1800" kern="1200" dirty="0" smtClean="0"/>
                        <a:t>, the four members of the Tyrone family live in illusion because they refuse to acknowledge their own failures and weaknesses. Instead, they deny their faults altogether, choosing to blame another family member for them or to argue that they are victims of circumstances. To escape from reality, they take refuge in liquor or, in the case of Mary, morphine. Mary lives in her own world of illusion which appears clearly in her denial of the fact that she is addicted.  At the end of the play, each member of the family is an alien in one world; the Tyrones live together separately</a:t>
                      </a:r>
                      <a:endParaRPr lang="ar-SA" dirty="0"/>
                    </a:p>
                  </a:txBody>
                  <a:tcPr/>
                </a:tc>
              </a:tr>
            </a:tbl>
          </a:graphicData>
        </a:graphic>
      </p:graphicFrame>
      <p:sp>
        <p:nvSpPr>
          <p:cNvPr id="5" name="Rectangle 4"/>
          <p:cNvSpPr/>
          <p:nvPr/>
        </p:nvSpPr>
        <p:spPr>
          <a:xfrm>
            <a:off x="2786050" y="285728"/>
            <a:ext cx="2735108" cy="646331"/>
          </a:xfrm>
          <a:prstGeom prst="rect">
            <a:avLst/>
          </a:prstGeom>
        </p:spPr>
        <p:txBody>
          <a:bodyPr wrap="square">
            <a:spAutoFit/>
          </a:bodyPr>
          <a:lstStyle/>
          <a:p>
            <a:r>
              <a:rPr lang="en-US" b="1" u="sng" dirty="0" smtClean="0">
                <a:solidFill>
                  <a:schemeClr val="tx1">
                    <a:lumMod val="95000"/>
                  </a:schemeClr>
                </a:solidFill>
              </a:rPr>
              <a:t>1- illusion versus reality</a:t>
            </a:r>
          </a:p>
          <a:p>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57422" y="428604"/>
            <a:ext cx="4159472" cy="369332"/>
          </a:xfrm>
          <a:prstGeom prst="rect">
            <a:avLst/>
          </a:prstGeom>
        </p:spPr>
        <p:txBody>
          <a:bodyPr wrap="none">
            <a:spAutoFit/>
          </a:bodyPr>
          <a:lstStyle/>
          <a:p>
            <a:r>
              <a:rPr lang="en-US" b="1" u="sng" dirty="0" smtClean="0"/>
              <a:t>2- The Haunting Presence of the Past</a:t>
            </a:r>
          </a:p>
        </p:txBody>
      </p:sp>
      <p:graphicFrame>
        <p:nvGraphicFramePr>
          <p:cNvPr id="6" name="Table 5"/>
          <p:cNvGraphicFramePr>
            <a:graphicFrameLocks noGrp="1"/>
          </p:cNvGraphicFramePr>
          <p:nvPr/>
        </p:nvGraphicFramePr>
        <p:xfrm>
          <a:off x="500034" y="857232"/>
          <a:ext cx="8001056" cy="5313279"/>
        </p:xfrm>
        <a:graphic>
          <a:graphicData uri="http://schemas.openxmlformats.org/drawingml/2006/table">
            <a:tbl>
              <a:tblPr rtl="1" firstRow="1" bandRow="1">
                <a:tableStyleId>{5940675A-B579-460E-94D1-54222C63F5DA}</a:tableStyleId>
              </a:tblPr>
              <a:tblGrid>
                <a:gridCol w="4000528"/>
                <a:gridCol w="4000528"/>
              </a:tblGrid>
              <a:tr h="642942">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ooper Black" pitchFamily="18" charset="0"/>
                        </a:rPr>
                        <a:t>A Street Car named</a:t>
                      </a:r>
                      <a:r>
                        <a:rPr lang="en-US" sz="1800" baseline="0" dirty="0" smtClean="0">
                          <a:solidFill>
                            <a:srgbClr val="FF0000"/>
                          </a:solidFill>
                          <a:latin typeface="Cooper Black" pitchFamily="18" charset="0"/>
                        </a:rPr>
                        <a:t> </a:t>
                      </a:r>
                      <a:r>
                        <a:rPr lang="en-US" sz="1800" dirty="0" smtClean="0">
                          <a:solidFill>
                            <a:srgbClr val="FF0000"/>
                          </a:solidFill>
                          <a:latin typeface="Cooper Black" pitchFamily="18" charset="0"/>
                        </a:rPr>
                        <a:t>Desi</a:t>
                      </a:r>
                      <a:r>
                        <a:rPr lang="en-US" sz="1800" dirty="0" smtClean="0">
                          <a:solidFill>
                            <a:srgbClr val="FF0000"/>
                          </a:solidFill>
                        </a:rPr>
                        <a:t>re</a:t>
                      </a:r>
                      <a:endParaRPr lang="en-US" dirty="0" smtClean="0">
                        <a:solidFill>
                          <a:srgbClr val="FF0000"/>
                        </a:solidFill>
                      </a:endParaRPr>
                    </a:p>
                    <a:p>
                      <a:pPr rtl="1"/>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ooper Black" pitchFamily="18" charset="0"/>
                        </a:rPr>
                        <a:t>Long Day's Journey into Night</a:t>
                      </a:r>
                      <a:endParaRPr lang="en-US" dirty="0" smtClean="0">
                        <a:solidFill>
                          <a:srgbClr val="FF0000"/>
                        </a:solidFill>
                        <a:latin typeface="Cooper Black" pitchFamily="18" charset="0"/>
                      </a:endParaRPr>
                    </a:p>
                    <a:p>
                      <a:pPr rtl="1"/>
                      <a:endParaRPr lang="ar-SA" dirty="0"/>
                    </a:p>
                  </a:txBody>
                  <a:tcPr/>
                </a:tc>
              </a:tr>
              <a:tr h="4670337">
                <a:tc>
                  <a:txBody>
                    <a:bodyPr/>
                    <a:lstStyle/>
                    <a:p>
                      <a:pPr rtl="1"/>
                      <a:r>
                        <a:rPr kumimoji="0" lang="en-US" sz="1800" kern="1200" dirty="0" smtClean="0"/>
                        <a:t>In </a:t>
                      </a:r>
                      <a:r>
                        <a:rPr kumimoji="0" lang="en-US" sz="1800" u="sng" kern="1200" dirty="0" smtClean="0"/>
                        <a:t>Streetcar named Desire</a:t>
                      </a:r>
                      <a:r>
                        <a:rPr kumimoji="0" lang="en-US" sz="1800" kern="1200" dirty="0" smtClean="0"/>
                        <a:t>, Blanche also dwells on the past. She still in love with her dead husband and could not find peace after losing him. The writer makes the audience share her recollection of the past memory when she remembers her husband’s suicide by using auditory effects. As she recounts this story, we hear the music from the dance hall, which was playing during the scene she remembers. We are now inside her head. The auditory hallucination represents her guilt and her inability to escape the past</a:t>
                      </a:r>
                      <a:endParaRPr lang="ar-SA" dirty="0"/>
                    </a:p>
                  </a:txBody>
                  <a:tcPr/>
                </a:tc>
                <a:tc>
                  <a:txBody>
                    <a:bodyPr/>
                    <a:lstStyle/>
                    <a:p>
                      <a:pPr rtl="1"/>
                      <a:r>
                        <a:rPr kumimoji="0" lang="en-US" sz="1800" kern="1200" dirty="0" smtClean="0"/>
                        <a:t>Mary  dwells on the past. She could have been a nun, she says, or a  pianist, and she thinks over the circumstances leading to the death of Eugene. She also regrets leaving the good home provided by her father to marry a traveling actor. Jamie, Edmund, and Mary frequently mock penny-pinching James Tyrone for engaging a “quack” who prescribed morphine to alleviate Mary’s pain when she was giving birth to Edmund. Mary sums up the situation with this memorable line: “The past is the present, isn’t it? It’s the future, too.” </a:t>
                      </a:r>
                      <a:endParaRPr lang="ar-SA"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2" y="428604"/>
            <a:ext cx="1785950" cy="369332"/>
          </a:xfrm>
          <a:prstGeom prst="rect">
            <a:avLst/>
          </a:prstGeom>
        </p:spPr>
        <p:txBody>
          <a:bodyPr wrap="square">
            <a:spAutoFit/>
          </a:bodyPr>
          <a:lstStyle/>
          <a:p>
            <a:r>
              <a:rPr lang="en-US" u="sng" dirty="0" smtClean="0">
                <a:latin typeface="Cooper Black" pitchFamily="18" charset="0"/>
              </a:rPr>
              <a:t>3- Loneliness</a:t>
            </a:r>
            <a:endParaRPr lang="ar-SA" dirty="0">
              <a:latin typeface="Cooper Black" pitchFamily="18" charset="0"/>
            </a:endParaRPr>
          </a:p>
        </p:txBody>
      </p:sp>
      <p:sp>
        <p:nvSpPr>
          <p:cNvPr id="6" name="Rectangle 5"/>
          <p:cNvSpPr/>
          <p:nvPr/>
        </p:nvSpPr>
        <p:spPr>
          <a:xfrm>
            <a:off x="428596" y="1071546"/>
            <a:ext cx="8286808" cy="1754326"/>
          </a:xfrm>
          <a:prstGeom prst="rect">
            <a:avLst/>
          </a:prstGeom>
        </p:spPr>
        <p:txBody>
          <a:bodyPr wrap="square">
            <a:spAutoFit/>
          </a:bodyPr>
          <a:lstStyle/>
          <a:p>
            <a:r>
              <a:rPr lang="en-US" dirty="0" smtClean="0"/>
              <a:t>The  theme of loneliness appears clearly in both dramas</a:t>
            </a:r>
            <a:r>
              <a:rPr lang="en-US" u="sng" dirty="0" smtClean="0"/>
              <a:t> :long journey into night </a:t>
            </a:r>
            <a:r>
              <a:rPr lang="en-US" dirty="0" smtClean="0"/>
              <a:t>and</a:t>
            </a:r>
            <a:r>
              <a:rPr lang="en-US" u="sng" dirty="0" smtClean="0"/>
              <a:t> Streetcar named Desire. </a:t>
            </a:r>
            <a:r>
              <a:rPr lang="en-US" dirty="0" smtClean="0"/>
              <a:t>  In the first one, Mary is alone all the time. She complains from being alone with no friends or acquaintance. This is because her husband is not social one.  Mary's isolation is particularly sharp. She is isolated by her gender, as the only woman of the family, and by her morphine addiction, which pushes her away from reality</a:t>
            </a:r>
            <a:endParaRPr lang="ar-SA" dirty="0"/>
          </a:p>
        </p:txBody>
      </p:sp>
      <p:sp>
        <p:nvSpPr>
          <p:cNvPr id="7" name="Content Placeholder 6"/>
          <p:cNvSpPr>
            <a:spLocks noGrp="1"/>
          </p:cNvSpPr>
          <p:nvPr>
            <p:ph idx="1"/>
          </p:nvPr>
        </p:nvSpPr>
        <p:spPr>
          <a:xfrm>
            <a:off x="428596" y="3071810"/>
            <a:ext cx="7358114" cy="2571736"/>
          </a:xfrm>
        </p:spPr>
        <p:txBody>
          <a:bodyPr>
            <a:normAutofit fontScale="77500" lnSpcReduction="20000"/>
          </a:bodyPr>
          <a:lstStyle/>
          <a:p>
            <a:r>
              <a:rPr lang="en-US" sz="2800" dirty="0" smtClean="0"/>
              <a:t>In the second play, Blanche is lost suffers terrible loneliness. She desperately seeks companionship and protection in the arms of strangers. And she has never recovered from her tragic and consuming love for her first husband. Blanche is in need of a defender. But in New Orleans, she finds merciless Stanley , and return to strangers again saying at the end to the doctor: "Whoever you are – I have always depended on the kindness of strangers."</a:t>
            </a:r>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1643050"/>
            <a:ext cx="8229600" cy="2071702"/>
          </a:xfrm>
        </p:spPr>
        <p:txBody>
          <a:bodyPr>
            <a:normAutofit/>
          </a:bodyPr>
          <a:lstStyle/>
          <a:p>
            <a:pPr algn="ctr"/>
            <a:r>
              <a:rPr sz="6600" smtClean="0">
                <a:latin typeface="Cooper Black" pitchFamily="18" charset="0"/>
              </a:rPr>
              <a:t>plot</a:t>
            </a:r>
            <a:endParaRPr lang="ar-SA" sz="6600" dirty="0">
              <a:latin typeface="Cooper Black" pitchFamily="18" charset="0"/>
            </a:endParaRPr>
          </a:p>
        </p:txBody>
      </p:sp>
      <p:pic>
        <p:nvPicPr>
          <p:cNvPr id="4" name="Picture 4" descr="F:\streetcarbrando.jpg"/>
          <p:cNvPicPr>
            <a:picLocks noChangeAspect="1" noChangeArrowheads="1"/>
          </p:cNvPicPr>
          <p:nvPr/>
        </p:nvPicPr>
        <p:blipFill>
          <a:blip r:embed="rId2" cstate="print"/>
          <a:srcRect/>
          <a:stretch>
            <a:fillRect/>
          </a:stretch>
        </p:blipFill>
        <p:spPr bwMode="auto">
          <a:xfrm>
            <a:off x="2857488" y="3929066"/>
            <a:ext cx="3136903" cy="24796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3" descr="F:\نسخ من c.jpg"/>
          <p:cNvPicPr>
            <a:picLocks noChangeAspect="1" noChangeArrowheads="1"/>
          </p:cNvPicPr>
          <p:nvPr/>
        </p:nvPicPr>
        <p:blipFill>
          <a:blip r:embed="rId3" cstate="print"/>
          <a:srcRect/>
          <a:stretch>
            <a:fillRect/>
          </a:stretch>
        </p:blipFill>
        <p:spPr bwMode="auto">
          <a:xfrm>
            <a:off x="357158" y="428604"/>
            <a:ext cx="2654282" cy="2643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long-days-journey1.jpg"/>
          <p:cNvPicPr>
            <a:picLocks noChangeAspect="1"/>
          </p:cNvPicPr>
          <p:nvPr/>
        </p:nvPicPr>
        <p:blipFill>
          <a:blip r:embed="rId4"/>
          <a:stretch>
            <a:fillRect/>
          </a:stretch>
        </p:blipFill>
        <p:spPr>
          <a:xfrm>
            <a:off x="6000760" y="428604"/>
            <a:ext cx="2643206"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642918"/>
          <a:ext cx="8229600" cy="5746140"/>
        </p:xfrm>
        <a:graphic>
          <a:graphicData uri="http://schemas.openxmlformats.org/drawingml/2006/table">
            <a:tbl>
              <a:tblPr rtl="1" firstRow="1" bandRow="1">
                <a:tableStyleId>{5940675A-B579-460E-94D1-54222C63F5DA}</a:tableStyleId>
              </a:tblPr>
              <a:tblGrid>
                <a:gridCol w="4114800"/>
                <a:gridCol w="4114800"/>
              </a:tblGrid>
              <a:tr h="57150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ooper Black" pitchFamily="18" charset="0"/>
                        </a:rPr>
                        <a:t>Long Day's Journey into Night</a:t>
                      </a:r>
                      <a:endParaRPr lang="en-US" dirty="0" smtClean="0">
                        <a:solidFill>
                          <a:srgbClr val="FF0000"/>
                        </a:solidFill>
                        <a:latin typeface="Cooper Black" pitchFamily="18" charset="0"/>
                      </a:endParaRPr>
                    </a:p>
                    <a:p>
                      <a:pPr rtl="1"/>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Cooper Black" pitchFamily="18" charset="0"/>
                        </a:rPr>
                        <a:t>A Street Car named</a:t>
                      </a:r>
                      <a:r>
                        <a:rPr lang="en-US" sz="1800" baseline="0" dirty="0" smtClean="0">
                          <a:solidFill>
                            <a:srgbClr val="FF0000"/>
                          </a:solidFill>
                          <a:latin typeface="Cooper Black" pitchFamily="18" charset="0"/>
                        </a:rPr>
                        <a:t> </a:t>
                      </a:r>
                      <a:r>
                        <a:rPr lang="en-US" sz="1800" dirty="0" smtClean="0">
                          <a:solidFill>
                            <a:srgbClr val="FF0000"/>
                          </a:solidFill>
                          <a:latin typeface="Cooper Black" pitchFamily="18" charset="0"/>
                        </a:rPr>
                        <a:t>Desire</a:t>
                      </a:r>
                      <a:endParaRPr lang="en-US" dirty="0" smtClean="0">
                        <a:solidFill>
                          <a:srgbClr val="FF0000"/>
                        </a:solidFill>
                        <a:latin typeface="Cooper Black" pitchFamily="18" charset="0"/>
                      </a:endParaRPr>
                    </a:p>
                    <a:p>
                      <a:pPr rtl="1"/>
                      <a:endParaRPr lang="ar-SA" dirty="0"/>
                    </a:p>
                  </a:txBody>
                  <a:tcPr/>
                </a:tc>
              </a:tr>
              <a:tr h="5106060">
                <a:tc>
                  <a:txBody>
                    <a:bodyPr/>
                    <a:lstStyle/>
                    <a:p>
                      <a:pPr rtl="1"/>
                      <a:endParaRPr lang="en-US" sz="1800" kern="1200" dirty="0" smtClean="0"/>
                    </a:p>
                    <a:p>
                      <a:pPr rtl="1"/>
                      <a:r>
                        <a:rPr lang="en-US" sz="1800" kern="1200" dirty="0" smtClean="0"/>
                        <a:t>plot of the play is repetitious, just as the cycle of an alcoholic is repetitious. The above arguments occur numerous times throughout the four acts and five scenes. All acts are set in the living room, and all scenes but the last occur either just before or just after a meal. Act II, Scene </a:t>
                      </a:r>
                      <a:r>
                        <a:rPr lang="en-US" sz="1800" kern="1200" dirty="0" err="1" smtClean="0"/>
                        <a:t>i</a:t>
                      </a:r>
                      <a:r>
                        <a:rPr lang="en-US" sz="1800" kern="1200" dirty="0" smtClean="0"/>
                        <a:t> is set before lunch; scene ii after lunch; and Act III before dinner. Each act focuses on interplay between two specific characters: Act I features Mary and Tyrone; Act II Tyrone and Jamie, and Edmund and Mary; Act III Mary and Jamie; Act IV Tyrone and Edmund, and Edmund and Jamie</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lang="en-US" sz="1800" kern="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800" kern="1200" dirty="0" smtClean="0"/>
                        <a:t>Stanley discovers Blanche's past through a co-worker who travels to Laurel frequently, and he confronts her with the things she has been trying to put behind her, partly out of concern that her character flaws may be damaging to the lives of those in her new home, just as they were in Laurel, and partly out of a distaste for pretense in general. However, his attempts to "unmask" her are predictably cruel and violent. Their final confrontation—Williams alludes to rape, but never states it directly—results in Blanche's nervous breakdown. </a:t>
                      </a:r>
                    </a:p>
                    <a:p>
                      <a:pPr rtl="1"/>
                      <a:endParaRPr lang="ar-SA"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357158" y="1000108"/>
          <a:ext cx="8429684" cy="4572001"/>
        </p:xfrm>
        <a:graphic>
          <a:graphicData uri="http://schemas.openxmlformats.org/drawingml/2006/table">
            <a:tbl>
              <a:tblPr rtl="1" firstRow="1" bandRow="1">
                <a:tableStyleId>{5940675A-B579-460E-94D1-54222C63F5DA}</a:tableStyleId>
              </a:tblPr>
              <a:tblGrid>
                <a:gridCol w="4214842"/>
                <a:gridCol w="4214842"/>
              </a:tblGrid>
              <a:tr h="64008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Long Day's Journey into Night</a:t>
                      </a:r>
                      <a:endParaRPr lang="en-US" dirty="0" smtClean="0">
                        <a:solidFill>
                          <a:srgbClr val="FF0000"/>
                        </a:solidFill>
                      </a:endParaRPr>
                    </a:p>
                    <a:p>
                      <a:pPr rtl="1"/>
                      <a:endParaRPr lang="ar-SA" dirty="0">
                        <a:solidFill>
                          <a:srgbClr val="FF0000"/>
                        </a:solidFill>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A Street Car named Desire</a:t>
                      </a:r>
                      <a:endParaRPr lang="en-US" dirty="0" smtClean="0">
                        <a:solidFill>
                          <a:srgbClr val="FF0000"/>
                        </a:solidFill>
                      </a:endParaRPr>
                    </a:p>
                    <a:p>
                      <a:pPr rtl="1"/>
                      <a:endParaRPr lang="ar-SA" dirty="0">
                        <a:solidFill>
                          <a:srgbClr val="FF0000"/>
                        </a:solidFill>
                      </a:endParaRPr>
                    </a:p>
                  </a:txBody>
                  <a:tcPr/>
                </a:tc>
              </a:tr>
              <a:tr h="3931921">
                <a:tc>
                  <a:txBody>
                    <a:bodyPr/>
                    <a:lstStyle/>
                    <a:p>
                      <a:pPr rtl="0"/>
                      <a:r>
                        <a:rPr kumimoji="0" lang="en-US" sz="2000" kern="1200" dirty="0" smtClean="0"/>
                        <a:t>-The play begins in August, 1912, at the summer home of the Tyrone family. in the morning. It is 8:30 am, and the family has just finished breakfast in the dining room.</a:t>
                      </a:r>
                    </a:p>
                    <a:p>
                      <a:pPr rtl="0"/>
                      <a:endParaRPr kumimoji="0" lang="en-US" sz="2000" kern="1200" dirty="0" smtClean="0"/>
                    </a:p>
                    <a:p>
                      <a:pPr rtl="0"/>
                      <a:r>
                        <a:rPr kumimoji="0" lang="en-US" sz="2000" kern="1200" dirty="0" smtClean="0"/>
                        <a:t>-Tyrone and Mary make conversation, which leads to a brief argument about Tyrone's tendency to spend money on real estate investing.</a:t>
                      </a:r>
                    </a:p>
                    <a:p>
                      <a:pPr rtl="1"/>
                      <a:endParaRPr lang="ar-SA" dirty="0"/>
                    </a:p>
                  </a:txBody>
                  <a:tcPr/>
                </a:tc>
                <a:tc>
                  <a:txBody>
                    <a:bodyPr/>
                    <a:lstStyle/>
                    <a:p>
                      <a:pPr rtl="0"/>
                      <a:r>
                        <a:rPr kumimoji="0" lang="en-US" sz="1800" kern="1200" dirty="0" smtClean="0"/>
                        <a:t>-The play begins in the evening,</a:t>
                      </a:r>
                      <a:r>
                        <a:rPr kumimoji="0" lang="ar-SA" sz="1800" kern="1200" dirty="0" smtClean="0"/>
                        <a:t> </a:t>
                      </a:r>
                      <a:r>
                        <a:rPr kumimoji="0" lang="en-US" sz="1800" kern="1200" dirty="0" smtClean="0"/>
                        <a:t>early May of 1947,</a:t>
                      </a:r>
                      <a:r>
                        <a:rPr kumimoji="0" lang="en-US" sz="1800" kern="1200" baseline="0" dirty="0" smtClean="0"/>
                        <a:t> </a:t>
                      </a:r>
                      <a:r>
                        <a:rPr kumimoji="0" lang="en-US" sz="1800" kern="1200" dirty="0" smtClean="0"/>
                        <a:t>with Blanche arrives in New Orleans to live with her sister, Stella.</a:t>
                      </a:r>
                    </a:p>
                    <a:p>
                      <a:pPr rtl="0"/>
                      <a:endParaRPr kumimoji="0" lang="en-US" sz="1800" kern="1200" dirty="0" smtClean="0"/>
                    </a:p>
                    <a:p>
                      <a:pPr rtl="0"/>
                      <a:endParaRPr kumimoji="0" lang="en-US" sz="1800" kern="1200" dirty="0" smtClean="0"/>
                    </a:p>
                    <a:p>
                      <a:pPr rtl="0"/>
                      <a:r>
                        <a:rPr kumimoji="0" lang="en-US" sz="1800" kern="1200" dirty="0" smtClean="0"/>
                        <a:t>-During their first</a:t>
                      </a:r>
                      <a:r>
                        <a:rPr kumimoji="0" lang="en-US" sz="1800" kern="1200" baseline="0" dirty="0" smtClean="0"/>
                        <a:t> </a:t>
                      </a:r>
                      <a:r>
                        <a:rPr kumimoji="0" lang="en-US" sz="1800" kern="1200" dirty="0" smtClean="0"/>
                        <a:t>conversation</a:t>
                      </a:r>
                      <a:r>
                        <a:rPr kumimoji="0" lang="en-US" sz="1800" kern="1200" baseline="0" dirty="0" smtClean="0"/>
                        <a:t> </a:t>
                      </a:r>
                      <a:r>
                        <a:rPr kumimoji="0" lang="en-US" sz="1800" kern="1200" dirty="0" smtClean="0"/>
                        <a:t>they argue and discuss Blanche's past. </a:t>
                      </a:r>
                    </a:p>
                    <a:p>
                      <a:pPr rtl="1"/>
                      <a:endParaRPr lang="en-US" dirty="0" smtClean="0"/>
                    </a:p>
                    <a:p>
                      <a:pPr rtl="1"/>
                      <a:endParaRPr lang="ar-SA" dirty="0"/>
                    </a:p>
                  </a:txBody>
                  <a:tcPr/>
                </a:tc>
              </a:tr>
            </a:tbl>
          </a:graphicData>
        </a:graphic>
      </p:graphicFrame>
      <p:sp>
        <p:nvSpPr>
          <p:cNvPr id="3" name="عنوان 2"/>
          <p:cNvSpPr>
            <a:spLocks noGrp="1"/>
          </p:cNvSpPr>
          <p:nvPr>
            <p:ph type="title"/>
          </p:nvPr>
        </p:nvSpPr>
        <p:spPr>
          <a:xfrm>
            <a:off x="457200" y="152400"/>
            <a:ext cx="8229600" cy="847708"/>
          </a:xfrm>
        </p:spPr>
        <p:txBody>
          <a:bodyPr/>
          <a:lstStyle/>
          <a:p>
            <a:pPr algn="ctr"/>
            <a:r>
              <a:rPr lang="en-GB" dirty="0" smtClean="0"/>
              <a:t>T</a:t>
            </a:r>
            <a:r>
              <a:rPr smtClean="0"/>
              <a:t>he beginning </a:t>
            </a: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28596" y="1142984"/>
          <a:ext cx="8229600" cy="4369118"/>
        </p:xfrm>
        <a:graphic>
          <a:graphicData uri="http://schemas.openxmlformats.org/drawingml/2006/table">
            <a:tbl>
              <a:tblPr rtl="1" firstRow="1" bandRow="1">
                <a:tableStyleId>{5940675A-B579-460E-94D1-54222C63F5DA}</a:tableStyleId>
              </a:tblPr>
              <a:tblGrid>
                <a:gridCol w="4089400"/>
                <a:gridCol w="4140200"/>
              </a:tblGrid>
              <a:tr h="65072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Long Day's Journey into Night</a:t>
                      </a:r>
                      <a:endParaRPr lang="en-US" dirty="0" smtClean="0"/>
                    </a:p>
                    <a:p>
                      <a:pPr rtl="1"/>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A Street Car named Desire</a:t>
                      </a:r>
                      <a:endParaRPr lang="en-US" dirty="0" smtClean="0"/>
                    </a:p>
                  </a:txBody>
                  <a:tcPr/>
                </a:tc>
              </a:tr>
              <a:tr h="3718398">
                <a:tc>
                  <a:txBody>
                    <a:bodyPr/>
                    <a:lstStyle/>
                    <a:p>
                      <a:pPr rtl="0"/>
                      <a:r>
                        <a:rPr kumimoji="0" lang="en-US" sz="1800" kern="1200" dirty="0" smtClean="0"/>
                        <a:t>The play is all the more tragic because it leaves little hope for the future; indeed, the future for the Tyrones can only be seen as one long cycle of a repeated past bound in by alcohol and morphine.</a:t>
                      </a:r>
                    </a:p>
                    <a:p>
                      <a:pPr rtl="0"/>
                      <a:r>
                        <a:rPr kumimoji="0" lang="en-US" sz="1800" kern="1200" dirty="0" smtClean="0"/>
                        <a:t>O'Neill does not end the play on any particular note of condemnation of any character. Rather, the play ends with an image of a resigned family that was once great but has since fallen into despair. </a:t>
                      </a:r>
                    </a:p>
                    <a:p>
                      <a:pPr rtl="0"/>
                      <a:endParaRPr lang="ar-SA" dirty="0"/>
                    </a:p>
                  </a:txBody>
                  <a:tcPr/>
                </a:tc>
                <a:tc>
                  <a:txBody>
                    <a:bodyPr/>
                    <a:lstStyle/>
                    <a:p>
                      <a:pPr rtl="0"/>
                      <a:r>
                        <a:rPr kumimoji="0" lang="en-US" sz="1800" kern="1200" dirty="0" smtClean="0"/>
                        <a:t>-The ending to A Streetcar Named Desire is all about cruel and tragic irony. </a:t>
                      </a:r>
                    </a:p>
                    <a:p>
                      <a:pPr rtl="0"/>
                      <a:endParaRPr kumimoji="0" lang="en-US" sz="1800" kern="1200" dirty="0" smtClean="0"/>
                    </a:p>
                    <a:p>
                      <a:pPr rtl="0"/>
                      <a:r>
                        <a:rPr kumimoji="0" lang="en-US" sz="1800" kern="1200" dirty="0" smtClean="0"/>
                        <a:t>Blanche is shipped off to a mental institution because she can’t deal with reality and retreats into illusion – yet Stella is doing the very same thing by ignoring her sister’s story about Stanley. </a:t>
                      </a:r>
                    </a:p>
                    <a:p>
                      <a:pPr rtl="1"/>
                      <a:endParaRPr lang="ar-SA" dirty="0"/>
                    </a:p>
                  </a:txBody>
                  <a:tcPr/>
                </a:tc>
              </a:tr>
            </a:tbl>
          </a:graphicData>
        </a:graphic>
      </p:graphicFrame>
      <p:sp>
        <p:nvSpPr>
          <p:cNvPr id="3" name="عنوان 2"/>
          <p:cNvSpPr>
            <a:spLocks noGrp="1"/>
          </p:cNvSpPr>
          <p:nvPr>
            <p:ph type="title"/>
          </p:nvPr>
        </p:nvSpPr>
        <p:spPr>
          <a:xfrm>
            <a:off x="0" y="500042"/>
            <a:ext cx="8229600" cy="1085872"/>
          </a:xfrm>
        </p:spPr>
        <p:txBody>
          <a:bodyPr>
            <a:normAutofit fontScale="90000"/>
          </a:bodyPr>
          <a:lstStyle/>
          <a:p>
            <a:pPr algn="ctr"/>
            <a:r>
              <a:rPr lang="en-GB" sz="5300" dirty="0" smtClean="0"/>
              <a:t>T</a:t>
            </a:r>
            <a:r>
              <a:rPr sz="5300" smtClean="0"/>
              <a:t>he ending</a:t>
            </a:r>
            <a:r>
              <a:rPr smtClean="0"/>
              <a:t/>
            </a:r>
            <a:br>
              <a:rPr smtClean="0"/>
            </a:b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sz="2800" b="1" u="sng" dirty="0" smtClean="0">
                <a:solidFill>
                  <a:schemeClr val="tx1">
                    <a:lumMod val="95000"/>
                  </a:schemeClr>
                </a:solidFill>
                <a:latin typeface="Rockwell" pitchFamily="18" charset="0"/>
              </a:rPr>
              <a:t>The beginning of the plays</a:t>
            </a:r>
          </a:p>
          <a:p>
            <a:pPr algn="ctr"/>
            <a:r>
              <a:rPr lang="en-US" sz="2800" b="1" u="sng" dirty="0" smtClean="0">
                <a:solidFill>
                  <a:schemeClr val="tx1">
                    <a:lumMod val="95000"/>
                  </a:schemeClr>
                </a:solidFill>
                <a:latin typeface="Rockwell" pitchFamily="18" charset="0"/>
              </a:rPr>
              <a:t>The ending of the plays</a:t>
            </a:r>
            <a:endParaRPr lang="en-US" sz="2800" u="sng" dirty="0" smtClean="0">
              <a:solidFill>
                <a:srgbClr val="FF0000"/>
              </a:solidFill>
              <a:latin typeface="Rockwell" pitchFamily="18" charset="0"/>
            </a:endParaRPr>
          </a:p>
          <a:p>
            <a:pPr algn="ctr"/>
            <a:r>
              <a:rPr lang="en-US" sz="2800" dirty="0" smtClean="0">
                <a:solidFill>
                  <a:schemeClr val="tx2"/>
                </a:solidFill>
                <a:latin typeface="Rockwell" pitchFamily="18" charset="0"/>
              </a:rPr>
              <a:t>Differences and similarities in terms of structure and characters.</a:t>
            </a:r>
          </a:p>
          <a:p>
            <a:pPr algn="ctr"/>
            <a:r>
              <a:rPr lang="en-GB" sz="2800" dirty="0" smtClean="0">
                <a:latin typeface="Rockwell" pitchFamily="18" charset="0"/>
              </a:rPr>
              <a:t>Themes</a:t>
            </a:r>
          </a:p>
          <a:p>
            <a:pPr algn="ctr"/>
            <a:r>
              <a:rPr lang="en-GB" sz="2800" dirty="0" smtClean="0">
                <a:latin typeface="Rockwell" pitchFamily="18" charset="0"/>
              </a:rPr>
              <a:t>Plot</a:t>
            </a:r>
          </a:p>
          <a:p>
            <a:pPr algn="ctr">
              <a:buNone/>
            </a:pPr>
            <a:r>
              <a:rPr lang="en-GB" sz="2800" dirty="0" smtClean="0">
                <a:latin typeface="Rockwell" pitchFamily="18" charset="0"/>
              </a:rPr>
              <a:t> </a:t>
            </a:r>
            <a:endParaRPr lang="en-US" sz="2800" b="1" u="sng" dirty="0" smtClean="0">
              <a:solidFill>
                <a:srgbClr val="FF0000"/>
              </a:solidFill>
              <a:latin typeface="Rockwell" pitchFamily="18" charset="0"/>
            </a:endParaRPr>
          </a:p>
          <a:p>
            <a:endParaRPr lang="en-US" sz="2800" u="sng" dirty="0" smtClean="0">
              <a:solidFill>
                <a:srgbClr val="FF0000"/>
              </a:solidFill>
            </a:endParaRP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4810140"/>
          </a:xfrm>
        </p:spPr>
        <p:txBody>
          <a:bodyPr>
            <a:normAutofit fontScale="70000" lnSpcReduction="20000"/>
          </a:bodyPr>
          <a:lstStyle/>
          <a:p>
            <a:pPr>
              <a:buNone/>
            </a:pPr>
            <a:r>
              <a:rPr lang="en-GB" sz="4600" dirty="0" smtClean="0">
                <a:latin typeface="Curlz MT" pitchFamily="82" charset="0"/>
              </a:rPr>
              <a:t>                   Thank you for you attention.</a:t>
            </a:r>
          </a:p>
          <a:p>
            <a:endParaRPr lang="en-GB" dirty="0" smtClean="0"/>
          </a:p>
          <a:p>
            <a:pPr algn="ctr">
              <a:buNone/>
            </a:pPr>
            <a:r>
              <a:rPr lang="en-US" dirty="0" smtClean="0"/>
              <a:t>   </a:t>
            </a:r>
            <a:r>
              <a:rPr lang="en-US" sz="3300" dirty="0" smtClean="0">
                <a:solidFill>
                  <a:srgbClr val="FF0000"/>
                </a:solidFill>
                <a:latin typeface="Arial Rounded MT Bold" pitchFamily="34" charset="0"/>
              </a:rPr>
              <a:t>3hood Saba3’</a:t>
            </a:r>
          </a:p>
          <a:p>
            <a:pPr algn="ctr">
              <a:buNone/>
            </a:pPr>
            <a:r>
              <a:rPr lang="en-US" sz="3300" dirty="0" smtClean="0">
                <a:solidFill>
                  <a:srgbClr val="FF0000"/>
                </a:solidFill>
                <a:latin typeface="Arial Rounded MT Bold" pitchFamily="34" charset="0"/>
              </a:rPr>
              <a:t>    7aneen Ba7’shwain</a:t>
            </a:r>
          </a:p>
          <a:p>
            <a:pPr algn="ctr">
              <a:buNone/>
            </a:pPr>
            <a:r>
              <a:rPr lang="en-US" sz="3300" dirty="0" smtClean="0">
                <a:solidFill>
                  <a:srgbClr val="FF0000"/>
                </a:solidFill>
                <a:latin typeface="Arial Rounded MT Bold" pitchFamily="34" charset="0"/>
              </a:rPr>
              <a:t>    </a:t>
            </a:r>
            <a:r>
              <a:rPr lang="en-US" sz="3300" dirty="0" err="1" smtClean="0">
                <a:solidFill>
                  <a:srgbClr val="FF0000"/>
                </a:solidFill>
                <a:latin typeface="Arial Rounded MT Bold" pitchFamily="34" charset="0"/>
              </a:rPr>
              <a:t>Rana</a:t>
            </a:r>
            <a:r>
              <a:rPr lang="en-US" sz="3300" dirty="0" smtClean="0">
                <a:solidFill>
                  <a:srgbClr val="FF0000"/>
                </a:solidFill>
                <a:latin typeface="Arial Rounded MT Bold" pitchFamily="34" charset="0"/>
              </a:rPr>
              <a:t>  Al7azmi</a:t>
            </a:r>
          </a:p>
          <a:p>
            <a:pPr algn="ctr">
              <a:buNone/>
            </a:pPr>
            <a:r>
              <a:rPr lang="en-US" sz="3300" dirty="0" smtClean="0">
                <a:solidFill>
                  <a:srgbClr val="FF0000"/>
                </a:solidFill>
                <a:latin typeface="Arial Rounded MT Bold" pitchFamily="34" charset="0"/>
              </a:rPr>
              <a:t>   Huda  </a:t>
            </a:r>
            <a:r>
              <a:rPr lang="en-US" sz="3300" dirty="0" err="1" smtClean="0">
                <a:solidFill>
                  <a:srgbClr val="FF0000"/>
                </a:solidFill>
                <a:latin typeface="Arial Rounded MT Bold" pitchFamily="34" charset="0"/>
              </a:rPr>
              <a:t>Aljehani</a:t>
            </a:r>
            <a:endParaRPr lang="en-US" sz="3300" dirty="0" smtClean="0">
              <a:solidFill>
                <a:srgbClr val="FF0000"/>
              </a:solidFill>
              <a:latin typeface="Arial Rounded MT Bold" pitchFamily="34" charset="0"/>
            </a:endParaRPr>
          </a:p>
          <a:p>
            <a:pPr algn="ctr">
              <a:buNone/>
            </a:pPr>
            <a:r>
              <a:rPr lang="en-US" sz="3300" dirty="0" smtClean="0">
                <a:solidFill>
                  <a:srgbClr val="FF0000"/>
                </a:solidFill>
                <a:latin typeface="Arial Rounded MT Bold" pitchFamily="34" charset="0"/>
              </a:rPr>
              <a:t>   </a:t>
            </a:r>
            <a:r>
              <a:rPr lang="en-US" sz="3300" dirty="0" err="1" smtClean="0">
                <a:solidFill>
                  <a:srgbClr val="FF0000"/>
                </a:solidFill>
                <a:latin typeface="Arial Rounded MT Bold" pitchFamily="34" charset="0"/>
              </a:rPr>
              <a:t>Basma</a:t>
            </a:r>
            <a:r>
              <a:rPr lang="en-US" sz="3300" dirty="0" smtClean="0">
                <a:solidFill>
                  <a:srgbClr val="FF0000"/>
                </a:solidFill>
                <a:latin typeface="Arial Rounded MT Bold" pitchFamily="34" charset="0"/>
              </a:rPr>
              <a:t>  Alma7nabi</a:t>
            </a:r>
            <a:endParaRPr lang="ar-SA" sz="3300" dirty="0" smtClean="0">
              <a:solidFill>
                <a:srgbClr val="FF0000"/>
              </a:solidFill>
              <a:latin typeface="Arial Rounded MT Bold" pitchFamily="34" charset="0"/>
            </a:endParaRPr>
          </a:p>
          <a:p>
            <a:endParaRPr lang="en-GB" dirty="0" smtClean="0"/>
          </a:p>
          <a:p>
            <a:pPr>
              <a:buNone/>
            </a:pPr>
            <a:endParaRPr lang="en-GB" dirty="0" smtClean="0"/>
          </a:p>
          <a:p>
            <a:pPr>
              <a:buNone/>
            </a:pPr>
            <a:r>
              <a:rPr lang="en-GB" sz="13900" dirty="0" smtClean="0"/>
              <a:t>     </a:t>
            </a:r>
            <a:endParaRPr lang="en-US" sz="13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The two plays present a remarkable depiction of the realities and fantasies the characters carry within their inner lives</a:t>
            </a:r>
          </a:p>
          <a:p>
            <a:r>
              <a:rPr lang="en-GB" dirty="0" smtClean="0"/>
              <a:t>Both plays are strikingly dramatic in their characters’ attempt to escape from the hash reality</a:t>
            </a:r>
          </a:p>
          <a:p>
            <a:r>
              <a:rPr lang="en-GB" dirty="0" smtClean="0"/>
              <a:t>Both Plays seem similar in terms of the flow of structure where the play culmination is harshly presented and employed by both </a:t>
            </a:r>
            <a:r>
              <a:rPr lang="en-US" dirty="0" smtClean="0"/>
              <a:t>playwrights to show the characters’ inside conflict reaching  a climax.</a:t>
            </a:r>
          </a:p>
          <a:p>
            <a:r>
              <a:rPr lang="en-GB" dirty="0" smtClean="0"/>
              <a:t>Still, Despite the clear similarities, there are major differences that I will illustrate in this presentation</a:t>
            </a:r>
          </a:p>
          <a:p>
            <a:endParaRPr lang="en-US" dirty="0"/>
          </a:p>
        </p:txBody>
      </p:sp>
      <p:sp>
        <p:nvSpPr>
          <p:cNvPr id="2" name="Title 1"/>
          <p:cNvSpPr>
            <a:spLocks noGrp="1"/>
          </p:cNvSpPr>
          <p:nvPr>
            <p:ph type="title"/>
          </p:nvPr>
        </p:nvSpPr>
        <p:spPr/>
        <p:txBody>
          <a:bodyPr>
            <a:normAutofit/>
          </a:bodyPr>
          <a:lstStyle/>
          <a:p>
            <a:r>
              <a:rPr lang="en-GB" dirty="0" smtClean="0">
                <a:solidFill>
                  <a:srgbClr val="FF0000"/>
                </a:solidFill>
              </a:rPr>
              <a:t>A Quick review of the two Plays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85720" y="857231"/>
          <a:ext cx="8643998" cy="5638800"/>
        </p:xfrm>
        <a:graphic>
          <a:graphicData uri="http://schemas.openxmlformats.org/drawingml/2006/table">
            <a:tbl>
              <a:tblPr firstRow="1" bandRow="1">
                <a:tableStyleId>{5940675A-B579-460E-94D1-54222C63F5DA}</a:tableStyleId>
              </a:tblPr>
              <a:tblGrid>
                <a:gridCol w="4321999"/>
                <a:gridCol w="4321999"/>
              </a:tblGrid>
              <a:tr h="619804">
                <a:tc>
                  <a:txBody>
                    <a:bodyPr/>
                    <a:lstStyle/>
                    <a:p>
                      <a:pPr algn="ctr"/>
                      <a:r>
                        <a:rPr lang="en-US" sz="1800" dirty="0" smtClean="0"/>
                        <a:t>        </a:t>
                      </a:r>
                    </a:p>
                    <a:p>
                      <a:pPr algn="ctr"/>
                      <a:r>
                        <a:rPr lang="en-US" sz="2000" dirty="0" smtClean="0">
                          <a:solidFill>
                            <a:srgbClr val="FF0000"/>
                          </a:solidFill>
                          <a:latin typeface="Cooper Black" pitchFamily="18" charset="0"/>
                        </a:rPr>
                        <a:t>A Street Car named Desire</a:t>
                      </a:r>
                      <a:endParaRPr lang="en-US" sz="2000" dirty="0">
                        <a:solidFill>
                          <a:srgbClr val="FF0000"/>
                        </a:solidFill>
                        <a:latin typeface="Cooper Black" pitchFamily="18" charset="0"/>
                      </a:endParaRPr>
                    </a:p>
                  </a:txBody>
                  <a:tcPr/>
                </a:tc>
                <a:tc>
                  <a:txBody>
                    <a:bodyPr/>
                    <a:lstStyle/>
                    <a:p>
                      <a:pPr algn="ctr"/>
                      <a:endParaRPr lang="en-US" sz="1800" dirty="0" smtClean="0"/>
                    </a:p>
                    <a:p>
                      <a:pPr algn="ctr"/>
                      <a:r>
                        <a:rPr lang="en-US" sz="2000" dirty="0" smtClean="0">
                          <a:solidFill>
                            <a:srgbClr val="FF0000"/>
                          </a:solidFill>
                          <a:latin typeface="Cooper Black" pitchFamily="18" charset="0"/>
                        </a:rPr>
                        <a:t>Long Day's Journey into Night</a:t>
                      </a:r>
                      <a:endParaRPr lang="en-US" sz="2000" dirty="0">
                        <a:solidFill>
                          <a:srgbClr val="FF0000"/>
                        </a:solidFill>
                        <a:latin typeface="Cooper Black" pitchFamily="18" charset="0"/>
                      </a:endParaRPr>
                    </a:p>
                  </a:txBody>
                  <a:tcPr/>
                </a:tc>
              </a:tr>
              <a:tr h="4804625">
                <a:tc>
                  <a:txBody>
                    <a:bodyPr/>
                    <a:lstStyle/>
                    <a:p>
                      <a:r>
                        <a:rPr lang="en-GB" sz="1800" dirty="0" smtClean="0"/>
                        <a:t>In this play, the</a:t>
                      </a:r>
                      <a:r>
                        <a:rPr lang="en-GB" sz="1800" baseline="0" dirty="0" smtClean="0"/>
                        <a:t> event is geared toward a final climax. </a:t>
                      </a:r>
                      <a:endParaRPr lang="en-GB" sz="1800" dirty="0" smtClean="0"/>
                    </a:p>
                    <a:p>
                      <a:r>
                        <a:rPr lang="en-GB" sz="1800" dirty="0" smtClean="0"/>
                        <a:t>-----------------------------</a:t>
                      </a:r>
                    </a:p>
                    <a:p>
                      <a:r>
                        <a:rPr lang="en-GB" sz="1800" dirty="0" smtClean="0"/>
                        <a:t>Example:</a:t>
                      </a:r>
                      <a:r>
                        <a:rPr lang="en-GB" sz="1800" baseline="0" dirty="0" smtClean="0"/>
                        <a:t> </a:t>
                      </a:r>
                      <a:r>
                        <a:rPr lang="en-US" sz="1800" dirty="0" smtClean="0"/>
                        <a:t>Blanche ‘s tries</a:t>
                      </a:r>
                      <a:r>
                        <a:rPr lang="en-US" sz="1800" baseline="0" dirty="0" smtClean="0"/>
                        <a:t> to live in her make-belief world and even admitting that she tends to lie  and “</a:t>
                      </a:r>
                      <a:r>
                        <a:rPr lang="en-US" sz="1800" dirty="0" smtClean="0"/>
                        <a:t>I don’t tell the truth”. This is make her feel secure away from the her harsh reality.</a:t>
                      </a:r>
                      <a:r>
                        <a:rPr lang="en-US" sz="1800" baseline="0" dirty="0" smtClean="0"/>
                        <a:t> </a:t>
                      </a:r>
                    </a:p>
                    <a:p>
                      <a:r>
                        <a:rPr lang="en-GB" sz="1800" baseline="0" dirty="0" smtClean="0"/>
                        <a:t>Stanley on the other hand represent the wake-up call for Blanche who is more immersed in the physical reality, a physical side that even come in sexual image when the make love. It is like Stanley ‘s sexual strike wake Blanche from her romantic dreams. </a:t>
                      </a:r>
                      <a:endParaRPr lang="en-GB" sz="1800" dirty="0" smtClean="0"/>
                    </a:p>
                    <a:p>
                      <a:endParaRPr lang="en-GB" sz="1800" dirty="0" smtClean="0"/>
                    </a:p>
                    <a:p>
                      <a:endParaRPr lang="en-GB" dirty="0" smtClean="0"/>
                    </a:p>
                  </a:txBody>
                  <a:tcPr/>
                </a:tc>
                <a:tc>
                  <a:txBody>
                    <a:bodyPr/>
                    <a:lstStyle/>
                    <a:p>
                      <a:r>
                        <a:rPr lang="en-GB" sz="2000" dirty="0" smtClean="0"/>
                        <a:t>In this</a:t>
                      </a:r>
                      <a:r>
                        <a:rPr lang="en-GB" sz="2000" baseline="0" dirty="0" smtClean="0"/>
                        <a:t> play, dramatic tension leading to the climax.</a:t>
                      </a:r>
                    </a:p>
                    <a:p>
                      <a:r>
                        <a:rPr lang="en-GB" sz="2000" baseline="0" dirty="0" smtClean="0"/>
                        <a:t>--------------------</a:t>
                      </a:r>
                    </a:p>
                    <a:p>
                      <a:r>
                        <a:rPr lang="en-GB" sz="2000" baseline="0" dirty="0" smtClean="0"/>
                        <a:t>Example: Similar to ‘A Street Car Named Desire’ </a:t>
                      </a:r>
                      <a:r>
                        <a:rPr lang="en-US" sz="2000" kern="1200" baseline="0" dirty="0" smtClean="0"/>
                        <a:t>this play structure is  rotating over continuous tensions and climax at the en d with Act 4 where the character reach a climax in an arguments that is a turning point in their  life and the pay structure as well. Most character climax is resolved at the end, where as Mary, like Blanche becomes more and more disillusioned and delves deeply into her past.</a:t>
                      </a:r>
                    </a:p>
                    <a:p>
                      <a:r>
                        <a:rPr lang="en-US" sz="2000" kern="1200" baseline="0" dirty="0" smtClean="0"/>
                        <a:t> </a:t>
                      </a:r>
                      <a:endParaRPr lang="en-US" sz="2000" kern="1200" baseline="0" dirty="0" smtClean="0">
                        <a:solidFill>
                          <a:schemeClr val="dk1"/>
                        </a:solidFill>
                        <a:latin typeface="+mn-lt"/>
                        <a:ea typeface="+mn-ea"/>
                        <a:cs typeface="+mn-cs"/>
                      </a:endParaRPr>
                    </a:p>
                  </a:txBody>
                  <a:tcPr/>
                </a:tc>
              </a:tr>
            </a:tbl>
          </a:graphicData>
        </a:graphic>
      </p:graphicFrame>
      <p:sp>
        <p:nvSpPr>
          <p:cNvPr id="2" name="Title 1"/>
          <p:cNvSpPr>
            <a:spLocks noGrp="1"/>
          </p:cNvSpPr>
          <p:nvPr>
            <p:ph type="title"/>
          </p:nvPr>
        </p:nvSpPr>
        <p:spPr>
          <a:xfrm>
            <a:off x="0" y="-214338"/>
            <a:ext cx="8229600" cy="1000132"/>
          </a:xfrm>
        </p:spPr>
        <p:txBody>
          <a:bodyPr/>
          <a:lstStyle/>
          <a:p>
            <a:r>
              <a:rPr lang="en-GB" dirty="0" smtClean="0"/>
              <a:t>               </a:t>
            </a:r>
            <a:r>
              <a:rPr lang="en-GB" dirty="0" smtClean="0">
                <a:latin typeface="Cooper Black" pitchFamily="18" charset="0"/>
              </a:rPr>
              <a:t>Structure: Similarities </a:t>
            </a:r>
            <a:endParaRPr lang="en-US" dirty="0">
              <a:latin typeface="Cooper Blac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71472" y="857231"/>
          <a:ext cx="8286808" cy="5739655"/>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4143404"/>
                <a:gridCol w="4143404"/>
              </a:tblGrid>
              <a:tr h="615466">
                <a:tc>
                  <a:txBody>
                    <a:bodyPr/>
                    <a:lstStyle/>
                    <a:p>
                      <a:pPr algn="ctr"/>
                      <a:r>
                        <a:rPr lang="en-US" sz="1800" dirty="0" smtClean="0"/>
                        <a:t>        </a:t>
                      </a:r>
                    </a:p>
                    <a:p>
                      <a:pPr algn="ctr"/>
                      <a:r>
                        <a:rPr lang="en-US" sz="1800" dirty="0" smtClean="0">
                          <a:solidFill>
                            <a:srgbClr val="FF0000"/>
                          </a:solidFill>
                          <a:latin typeface="Cooper Black" pitchFamily="18" charset="0"/>
                        </a:rPr>
                        <a:t>A Street Car named Desire</a:t>
                      </a:r>
                      <a:endParaRPr lang="en-US" dirty="0">
                        <a:solidFill>
                          <a:srgbClr val="FF0000"/>
                        </a:solidFill>
                        <a:latin typeface="Cooper Black" pitchFamily="18" charset="0"/>
                      </a:endParaRPr>
                    </a:p>
                  </a:txBody>
                  <a:tcPr/>
                </a:tc>
                <a:tc>
                  <a:txBody>
                    <a:bodyPr/>
                    <a:lstStyle/>
                    <a:p>
                      <a:pPr algn="ctr"/>
                      <a:endParaRPr lang="en-US" sz="1800" dirty="0" smtClean="0"/>
                    </a:p>
                    <a:p>
                      <a:pPr algn="ctr"/>
                      <a:r>
                        <a:rPr lang="en-US" sz="1800" dirty="0" smtClean="0">
                          <a:solidFill>
                            <a:srgbClr val="FF0000"/>
                          </a:solidFill>
                          <a:latin typeface="Cooper Black" pitchFamily="18" charset="0"/>
                        </a:rPr>
                        <a:t>Long Day's Journey into Night</a:t>
                      </a:r>
                      <a:endParaRPr lang="en-US" dirty="0">
                        <a:solidFill>
                          <a:srgbClr val="FF0000"/>
                        </a:solidFill>
                        <a:latin typeface="Cooper Black" pitchFamily="18" charset="0"/>
                      </a:endParaRPr>
                    </a:p>
                  </a:txBody>
                  <a:tcPr/>
                </a:tc>
              </a:tr>
              <a:tr h="5099575">
                <a:tc>
                  <a:txBody>
                    <a:bodyPr/>
                    <a:lstStyle/>
                    <a:p>
                      <a:r>
                        <a:rPr lang="en-GB" dirty="0" smtClean="0"/>
                        <a:t>In this play, there are  eleven</a:t>
                      </a:r>
                      <a:r>
                        <a:rPr lang="en-GB" baseline="0" dirty="0" smtClean="0"/>
                        <a:t> scenes; each one include new tensions dramatically contributes more and more  toward the high and final climax. </a:t>
                      </a:r>
                      <a:endParaRPr lang="en-GB" dirty="0" smtClean="0"/>
                    </a:p>
                    <a:p>
                      <a:r>
                        <a:rPr lang="en-GB" dirty="0" smtClean="0"/>
                        <a:t>-----------------------------</a:t>
                      </a:r>
                    </a:p>
                    <a:p>
                      <a:r>
                        <a:rPr lang="en-GB" dirty="0" smtClean="0"/>
                        <a:t>Example:</a:t>
                      </a:r>
                      <a:r>
                        <a:rPr lang="en-GB" baseline="0" dirty="0" smtClean="0"/>
                        <a:t> </a:t>
                      </a:r>
                      <a:r>
                        <a:rPr lang="en-GB" dirty="0" smtClean="0"/>
                        <a:t>Each Act in the play contains more drama that prepares the reader</a:t>
                      </a:r>
                      <a:r>
                        <a:rPr lang="en-GB" baseline="0" dirty="0" smtClean="0"/>
                        <a:t> towards the end, we see Williams building more and more to widen the gap between reality and fantasy, preparing for the play climax in the last  Act.  This reflected in Blanche in the last Act descending deeper into her past and illusions. </a:t>
                      </a:r>
                    </a:p>
                    <a:p>
                      <a:r>
                        <a:rPr lang="en-GB" baseline="0" dirty="0" smtClean="0"/>
                        <a:t>- Gradual development of events with final climax</a:t>
                      </a:r>
                      <a:endParaRPr lang="en-GB" dirty="0" smtClean="0"/>
                    </a:p>
                    <a:p>
                      <a:endParaRPr lang="en-GB" dirty="0" smtClean="0"/>
                    </a:p>
                    <a:p>
                      <a:endParaRPr lang="en-GB" dirty="0" smtClean="0"/>
                    </a:p>
                  </a:txBody>
                  <a:tcPr/>
                </a:tc>
                <a:tc>
                  <a:txBody>
                    <a:bodyPr/>
                    <a:lstStyle/>
                    <a:p>
                      <a:r>
                        <a:rPr lang="en-GB" dirty="0" smtClean="0"/>
                        <a:t>In this</a:t>
                      </a:r>
                      <a:r>
                        <a:rPr lang="en-GB" baseline="0" dirty="0" smtClean="0"/>
                        <a:t> play, there are four Acts depicting the dramatic tension building up towards the softer climax than ‘A Street Car Names Desire’.</a:t>
                      </a:r>
                    </a:p>
                    <a:p>
                      <a:r>
                        <a:rPr lang="en-GB" baseline="0" dirty="0" smtClean="0"/>
                        <a:t>--------------------</a:t>
                      </a:r>
                    </a:p>
                    <a:p>
                      <a:r>
                        <a:rPr lang="en-GB" baseline="0" dirty="0" smtClean="0"/>
                        <a:t>Example: Unlike, ‘A Street Car Names Desire’, the play takes place in only one day. There is some monotonous flow of actions in the family life. We see all the family argument and confrontations happening at the end of the play where the climax resolves for some characters but for other, Mary, the climax is heightened and she goes down into her past. </a:t>
                      </a:r>
                    </a:p>
                    <a:p>
                      <a:r>
                        <a:rPr lang="en-GB" sz="1800" kern="1200" baseline="0" dirty="0" smtClean="0"/>
                        <a:t>- Flat flow of event with some tensions  at the end. </a:t>
                      </a:r>
                      <a:endParaRPr lang="en-US" sz="1800" kern="1200" baseline="0" dirty="0" smtClean="0">
                        <a:solidFill>
                          <a:schemeClr val="dk1"/>
                        </a:solidFill>
                        <a:latin typeface="+mn-lt"/>
                        <a:ea typeface="+mn-ea"/>
                        <a:cs typeface="+mn-cs"/>
                      </a:endParaRPr>
                    </a:p>
                  </a:txBody>
                  <a:tcPr/>
                </a:tc>
              </a:tr>
            </a:tbl>
          </a:graphicData>
        </a:graphic>
      </p:graphicFrame>
      <p:sp>
        <p:nvSpPr>
          <p:cNvPr id="2" name="Title 1"/>
          <p:cNvSpPr>
            <a:spLocks noGrp="1"/>
          </p:cNvSpPr>
          <p:nvPr>
            <p:ph type="title"/>
          </p:nvPr>
        </p:nvSpPr>
        <p:spPr>
          <a:xfrm>
            <a:off x="0" y="-214338"/>
            <a:ext cx="8229600" cy="1000132"/>
          </a:xfrm>
        </p:spPr>
        <p:txBody>
          <a:bodyPr/>
          <a:lstStyle/>
          <a:p>
            <a:r>
              <a:rPr lang="en-GB" dirty="0" smtClean="0"/>
              <a:t>                 </a:t>
            </a:r>
            <a:r>
              <a:rPr lang="en-GB" dirty="0" smtClean="0">
                <a:latin typeface="Cooper Black" pitchFamily="18" charset="0"/>
              </a:rPr>
              <a:t>Structure: Differences</a:t>
            </a:r>
            <a:endParaRPr lang="en-US" dirty="0">
              <a:latin typeface="Cooper Black"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body" idx="1"/>
          </p:nvPr>
        </p:nvSpPr>
        <p:spPr>
          <a:xfrm>
            <a:off x="457200" y="0"/>
            <a:ext cx="8229600" cy="6643710"/>
          </a:xfrm>
          <a:noFill/>
          <a:ln/>
        </p:spPr>
        <p:txBody>
          <a:bodyPr>
            <a:normAutofit/>
          </a:bodyPr>
          <a:lstStyle/>
          <a:p>
            <a:pPr algn="l">
              <a:lnSpc>
                <a:spcPct val="80000"/>
              </a:lnSpc>
            </a:pPr>
            <a:endParaRPr lang="en-US" sz="1800" dirty="0"/>
          </a:p>
          <a:p>
            <a:pPr algn="ctr">
              <a:lnSpc>
                <a:spcPct val="80000"/>
              </a:lnSpc>
              <a:buFontTx/>
              <a:buNone/>
            </a:pPr>
            <a:r>
              <a:rPr lang="en-US" dirty="0">
                <a:solidFill>
                  <a:schemeClr val="bg2">
                    <a:lumMod val="20000"/>
                    <a:lumOff val="80000"/>
                  </a:schemeClr>
                </a:solidFill>
              </a:rPr>
              <a:t>Characters</a:t>
            </a:r>
          </a:p>
          <a:p>
            <a:pPr algn="l">
              <a:lnSpc>
                <a:spcPct val="80000"/>
              </a:lnSpc>
            </a:pPr>
            <a:endParaRPr lang="en-US" sz="1800" dirty="0"/>
          </a:p>
          <a:p>
            <a:pPr algn="l">
              <a:lnSpc>
                <a:spcPct val="80000"/>
              </a:lnSpc>
              <a:buFontTx/>
              <a:buNone/>
            </a:pPr>
            <a:r>
              <a:rPr lang="en-US" sz="2000" dirty="0"/>
              <a:t>Tennessee Williams’ </a:t>
            </a:r>
            <a:r>
              <a:rPr lang="en-US" sz="2000" u="sng" dirty="0"/>
              <a:t>A Streetcar Named Desire</a:t>
            </a:r>
            <a:r>
              <a:rPr lang="en-US" sz="2000" dirty="0"/>
              <a:t> and Eugene O’Neill’s </a:t>
            </a:r>
            <a:r>
              <a:rPr lang="en-US" sz="2000" u="sng" dirty="0"/>
              <a:t>Long </a:t>
            </a:r>
            <a:br>
              <a:rPr lang="en-US" sz="2000" u="sng" dirty="0"/>
            </a:br>
            <a:r>
              <a:rPr lang="en-US" sz="2000" u="sng" dirty="0"/>
              <a:t>Day’s Journey Into Night </a:t>
            </a:r>
            <a:r>
              <a:rPr lang="en-US" sz="2000" dirty="0"/>
              <a:t>are dramas </a:t>
            </a:r>
            <a:r>
              <a:rPr lang="en-US" sz="2000" dirty="0" smtClean="0"/>
              <a:t>centered </a:t>
            </a:r>
            <a:r>
              <a:rPr lang="en-US" sz="2000" dirty="0"/>
              <a:t>on the same two dramatic collision, the collision between the world of fantasy and reality collisions, as well as the collision between the worlds of the past and present.</a:t>
            </a:r>
          </a:p>
          <a:p>
            <a:pPr algn="l">
              <a:lnSpc>
                <a:spcPct val="80000"/>
              </a:lnSpc>
            </a:pPr>
            <a:endParaRPr lang="en-US" sz="2000" dirty="0"/>
          </a:p>
          <a:p>
            <a:pPr algn="l">
              <a:lnSpc>
                <a:spcPct val="80000"/>
              </a:lnSpc>
              <a:buFontTx/>
              <a:buNone/>
            </a:pPr>
            <a:r>
              <a:rPr lang="en-US" sz="2000" dirty="0"/>
              <a:t>Both A Streetcar Named Desire and Long Day’s Journey Into Night present </a:t>
            </a:r>
            <a:r>
              <a:rPr lang="en-US" sz="2000" dirty="0" smtClean="0"/>
              <a:t>situations </a:t>
            </a:r>
            <a:r>
              <a:rPr lang="en-US" sz="2000" dirty="0"/>
              <a:t>in which their characters attempt to use their own worlds of fantasy as vessels to escape their harsh and unkind realities. At the centre </a:t>
            </a:r>
            <a:r>
              <a:rPr lang="en-US" sz="2000" dirty="0" smtClean="0"/>
              <a:t>of </a:t>
            </a:r>
            <a:r>
              <a:rPr lang="en-US" sz="2000" dirty="0"/>
              <a:t>fantasy’s conflict with reality in A Streetcar Named Desire we find </a:t>
            </a:r>
            <a:r>
              <a:rPr lang="en-US" sz="2000" dirty="0" smtClean="0"/>
              <a:t>Blanche Dubois. </a:t>
            </a:r>
            <a:endParaRPr lang="en-US" sz="2000" dirty="0"/>
          </a:p>
          <a:p>
            <a:pPr algn="l">
              <a:lnSpc>
                <a:spcPct val="80000"/>
              </a:lnSpc>
            </a:pPr>
            <a:endParaRPr lang="en-US" sz="2000" dirty="0"/>
          </a:p>
          <a:p>
            <a:pPr algn="l">
              <a:lnSpc>
                <a:spcPct val="80000"/>
              </a:lnSpc>
              <a:buFontTx/>
              <a:buNone/>
            </a:pPr>
            <a:r>
              <a:rPr lang="en-US" sz="2000" dirty="0"/>
              <a:t>If there is one source of all her problems, it would be her staunch </a:t>
            </a:r>
            <a:br>
              <a:rPr lang="en-US" sz="2000" dirty="0"/>
            </a:br>
            <a:r>
              <a:rPr lang="en-US" sz="2000" dirty="0"/>
              <a:t>refusal to accept her own fate. Though she may not fully comprehend the </a:t>
            </a:r>
            <a:r>
              <a:rPr lang="en-US" sz="2000" dirty="0" smtClean="0"/>
              <a:t>damages </a:t>
            </a:r>
            <a:r>
              <a:rPr lang="en-US" sz="2000" dirty="0"/>
              <a:t>and effects it most certainly has on her, Blanche openly admits to </a:t>
            </a:r>
            <a:r>
              <a:rPr lang="en-US" sz="2000" dirty="0" smtClean="0"/>
              <a:t>Mitch</a:t>
            </a:r>
            <a:r>
              <a:rPr lang="en-US" sz="2000" dirty="0"/>
              <a:t>, “I misrepresent things to them. I don’t tell the truth, I tell what ought </a:t>
            </a:r>
            <a:r>
              <a:rPr lang="en-US" sz="2000" dirty="0" smtClean="0"/>
              <a:t>to </a:t>
            </a:r>
            <a:r>
              <a:rPr lang="en-US" sz="2000" dirty="0"/>
              <a:t>be the truth.” (Sc. 9) By lying to the other characters, Blanche constructs </a:t>
            </a:r>
            <a:r>
              <a:rPr lang="en-US" sz="2000" dirty="0" smtClean="0"/>
              <a:t>a </a:t>
            </a:r>
            <a:r>
              <a:rPr lang="en-US" sz="2000" dirty="0"/>
              <a:t>fantasy that appears the way she believes it should appear, rather than as it does appear.</a:t>
            </a:r>
            <a:r>
              <a:rPr lang="en-US" sz="1800" dirty="0"/>
              <a:t/>
            </a:r>
            <a:br>
              <a:rPr lang="en-US" sz="1800" dirty="0"/>
            </a:b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68313" y="620713"/>
            <a:ext cx="8229600" cy="5505450"/>
          </a:xfrm>
        </p:spPr>
        <p:txBody>
          <a:bodyPr/>
          <a:lstStyle/>
          <a:p>
            <a:pPr algn="l">
              <a:lnSpc>
                <a:spcPct val="80000"/>
              </a:lnSpc>
              <a:buFontTx/>
              <a:buNone/>
            </a:pPr>
            <a:endParaRPr lang="en-US" sz="1800" dirty="0"/>
          </a:p>
          <a:p>
            <a:pPr algn="l">
              <a:lnSpc>
                <a:spcPct val="80000"/>
              </a:lnSpc>
              <a:buFontTx/>
              <a:buNone/>
            </a:pPr>
            <a:endParaRPr lang="en-US" sz="1800" dirty="0"/>
          </a:p>
          <a:p>
            <a:pPr algn="l">
              <a:lnSpc>
                <a:spcPct val="80000"/>
              </a:lnSpc>
              <a:buFontTx/>
              <a:buNone/>
            </a:pPr>
            <a:endParaRPr lang="en-US" sz="1800" dirty="0"/>
          </a:p>
          <a:p>
            <a:pPr algn="l">
              <a:lnSpc>
                <a:spcPct val="80000"/>
              </a:lnSpc>
              <a:buFontTx/>
              <a:buNone/>
            </a:pPr>
            <a:endParaRPr lang="en-US" sz="1800" dirty="0"/>
          </a:p>
          <a:p>
            <a:pPr algn="l">
              <a:lnSpc>
                <a:spcPct val="80000"/>
              </a:lnSpc>
              <a:buFontTx/>
              <a:buNone/>
            </a:pPr>
            <a:r>
              <a:rPr lang="en-US" sz="2000" dirty="0"/>
              <a:t>Evidence of the collision between fantasy and reality does not lie solely within </a:t>
            </a:r>
            <a:r>
              <a:rPr lang="en-US" sz="2000" dirty="0" smtClean="0"/>
              <a:t>Blanche </a:t>
            </a:r>
            <a:r>
              <a:rPr lang="en-US" sz="2000" dirty="0"/>
              <a:t>herself, as the collision becomes increasingly apparent once  </a:t>
            </a:r>
            <a:r>
              <a:rPr lang="en-US" sz="2000" dirty="0" smtClean="0"/>
              <a:t>Stanley </a:t>
            </a:r>
            <a:r>
              <a:rPr lang="en-US" sz="2000" dirty="0"/>
              <a:t>comes into the picture. Stanley is portrayed as almost the polar opposite of Blanche. </a:t>
            </a:r>
            <a:r>
              <a:rPr lang="en-US" sz="2000" dirty="0" smtClean="0"/>
              <a:t>                                                                                 </a:t>
            </a:r>
          </a:p>
          <a:p>
            <a:pPr algn="l">
              <a:lnSpc>
                <a:spcPct val="80000"/>
              </a:lnSpc>
              <a:buFontTx/>
              <a:buNone/>
            </a:pPr>
            <a:r>
              <a:rPr lang="en-US" sz="2000" dirty="0" smtClean="0"/>
              <a:t>He </a:t>
            </a:r>
            <a:r>
              <a:rPr lang="en-US" sz="2000" dirty="0"/>
              <a:t>is firmly planted within the physical world, a practical man living </a:t>
            </a:r>
            <a:br>
              <a:rPr lang="en-US" sz="2000" dirty="0"/>
            </a:br>
            <a:r>
              <a:rPr lang="en-US" sz="2000" dirty="0"/>
              <a:t>comfortably in harmony with reality. From their first meting Stanley </a:t>
            </a:r>
            <a:br>
              <a:rPr lang="en-US" sz="2000" dirty="0"/>
            </a:br>
            <a:r>
              <a:rPr lang="en-US" sz="2000" dirty="0"/>
              <a:t>recognizes Blanche’s stories as fantasy, and immediately begins to do </a:t>
            </a:r>
            <a:br>
              <a:rPr lang="en-US" sz="2000" dirty="0"/>
            </a:br>
            <a:r>
              <a:rPr lang="en-US" sz="2000" dirty="0"/>
              <a:t>everything he can to discredit her stories and expose her fabrications. Thus </a:t>
            </a:r>
            <a:r>
              <a:rPr lang="en-US" sz="2000" dirty="0" smtClean="0"/>
              <a:t>the </a:t>
            </a:r>
            <a:r>
              <a:rPr lang="en-US" sz="2000" dirty="0"/>
              <a:t>conflict between Blanche and Stanley that spans the entire length of the </a:t>
            </a:r>
            <a:r>
              <a:rPr lang="en-US" sz="2000" dirty="0" smtClean="0"/>
              <a:t>drama </a:t>
            </a:r>
            <a:r>
              <a:rPr lang="en-US" sz="2000" dirty="0"/>
              <a:t>quite essentially is the conflict between fantasy and reality; a conflict </a:t>
            </a:r>
            <a:r>
              <a:rPr lang="en-US" sz="2000" dirty="0" smtClean="0"/>
              <a:t>between </a:t>
            </a:r>
            <a:r>
              <a:rPr lang="en-US" sz="2000" dirty="0"/>
              <a:t>a woman who lives her entire life as </a:t>
            </a:r>
            <a:r>
              <a:rPr lang="en-US" sz="2000" dirty="0" smtClean="0"/>
              <a:t>a fantasy </a:t>
            </a:r>
            <a:r>
              <a:rPr lang="en-US" sz="2000" dirty="0"/>
              <a:t>and a man grounded </a:t>
            </a:r>
            <a:r>
              <a:rPr lang="en-US" sz="2000" dirty="0" smtClean="0"/>
              <a:t>entirely </a:t>
            </a:r>
            <a:r>
              <a:rPr lang="en-US" sz="2000" dirty="0"/>
              <a:t>in reality.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8313" y="765175"/>
            <a:ext cx="8229600" cy="5389563"/>
          </a:xfrm>
        </p:spPr>
        <p:txBody>
          <a:bodyPr/>
          <a:lstStyle/>
          <a:p>
            <a:pPr algn="l">
              <a:lnSpc>
                <a:spcPct val="90000"/>
              </a:lnSpc>
              <a:buFontTx/>
              <a:buNone/>
            </a:pPr>
            <a:endParaRPr lang="en-US" sz="1800" dirty="0"/>
          </a:p>
          <a:p>
            <a:pPr algn="l">
              <a:lnSpc>
                <a:spcPct val="90000"/>
              </a:lnSpc>
              <a:buFontTx/>
              <a:buNone/>
            </a:pPr>
            <a:endParaRPr lang="en-US" sz="1800" dirty="0"/>
          </a:p>
          <a:p>
            <a:pPr algn="l">
              <a:lnSpc>
                <a:spcPct val="90000"/>
              </a:lnSpc>
              <a:buFontTx/>
              <a:buNone/>
            </a:pPr>
            <a:endParaRPr lang="en-US" sz="2000" dirty="0"/>
          </a:p>
          <a:p>
            <a:pPr algn="l">
              <a:lnSpc>
                <a:spcPct val="90000"/>
              </a:lnSpc>
              <a:buFontTx/>
              <a:buNone/>
            </a:pPr>
            <a:r>
              <a:rPr lang="en-US" sz="2400" dirty="0"/>
              <a:t>In Long Day’s Journey Into Night  each character is shaped to a great degree by their past, and it becomes both a place to take refuge in and a time to blame present circumstances on. As Mary’s morphine use becomes heavier, she retreats further back into idealized memories of her girlhood and her marriage to Tyrone. Her dead child haunts her as well. </a:t>
            </a:r>
          </a:p>
          <a:p>
            <a:pPr algn="l">
              <a:lnSpc>
                <a:spcPct val="90000"/>
              </a:lnSpc>
              <a:buFontTx/>
              <a:buNone/>
            </a:pPr>
            <a:endParaRPr lang="en-US" sz="2400" dirty="0"/>
          </a:p>
          <a:p>
            <a:pPr algn="l">
              <a:lnSpc>
                <a:spcPct val="90000"/>
              </a:lnSpc>
              <a:buFontTx/>
              <a:buNone/>
            </a:pPr>
            <a:r>
              <a:rPr lang="en-US" sz="2400" dirty="0"/>
              <a:t>Tyrone is preoccupied with his past, as he realizes that he has sold out for financial gain rather than any artistic reason.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8596" y="857231"/>
          <a:ext cx="8358246" cy="5444843"/>
        </p:xfrm>
        <a:graphic>
          <a:graphicData uri="http://schemas.openxmlformats.org/drawingml/2006/table">
            <a:tbl>
              <a:tblPr firstRow="1" bandRow="1">
                <a:effectLst>
                  <a:outerShdw blurRad="152400" dist="317500" dir="5400000" sx="90000" sy="-19000" rotWithShape="0">
                    <a:prstClr val="black">
                      <a:alpha val="15000"/>
                    </a:prstClr>
                  </a:outerShdw>
                </a:effectLst>
                <a:tableStyleId>{5940675A-B579-460E-94D1-54222C63F5DA}</a:tableStyleId>
              </a:tblPr>
              <a:tblGrid>
                <a:gridCol w="4143404"/>
                <a:gridCol w="4214842"/>
              </a:tblGrid>
              <a:tr h="631778">
                <a:tc>
                  <a:txBody>
                    <a:bodyPr/>
                    <a:lstStyle/>
                    <a:p>
                      <a:pPr algn="ctr"/>
                      <a:r>
                        <a:rPr lang="en-US" sz="1800" dirty="0" smtClean="0"/>
                        <a:t>        </a:t>
                      </a:r>
                    </a:p>
                    <a:p>
                      <a:pPr algn="ctr"/>
                      <a:r>
                        <a:rPr lang="en-US" sz="1800" dirty="0" smtClean="0">
                          <a:solidFill>
                            <a:srgbClr val="FF0000"/>
                          </a:solidFill>
                          <a:latin typeface="Cooper Black" pitchFamily="18" charset="0"/>
                        </a:rPr>
                        <a:t>A Street Car named Desire</a:t>
                      </a:r>
                      <a:endParaRPr lang="en-US" dirty="0">
                        <a:solidFill>
                          <a:srgbClr val="FF0000"/>
                        </a:solidFill>
                        <a:latin typeface="Cooper Black" pitchFamily="18" charset="0"/>
                      </a:endParaRPr>
                    </a:p>
                  </a:txBody>
                  <a:tcPr/>
                </a:tc>
                <a:tc>
                  <a:txBody>
                    <a:bodyPr/>
                    <a:lstStyle/>
                    <a:p>
                      <a:pPr algn="ctr"/>
                      <a:endParaRPr lang="en-US" sz="1800" dirty="0" smtClean="0"/>
                    </a:p>
                    <a:p>
                      <a:pPr algn="ctr"/>
                      <a:r>
                        <a:rPr lang="en-US" sz="1800" dirty="0" smtClean="0">
                          <a:solidFill>
                            <a:srgbClr val="FF0000"/>
                          </a:solidFill>
                          <a:latin typeface="Cooper Black" pitchFamily="18" charset="0"/>
                        </a:rPr>
                        <a:t>Long Day's Journey into Night</a:t>
                      </a:r>
                      <a:endParaRPr lang="en-US" dirty="0">
                        <a:solidFill>
                          <a:srgbClr val="FF0000"/>
                        </a:solidFill>
                        <a:latin typeface="Cooper Black" pitchFamily="18" charset="0"/>
                      </a:endParaRPr>
                    </a:p>
                  </a:txBody>
                  <a:tcPr/>
                </a:tc>
              </a:tr>
              <a:tr h="4804763">
                <a:tc>
                  <a:txBody>
                    <a:bodyPr/>
                    <a:lstStyle/>
                    <a:p>
                      <a:r>
                        <a:rPr lang="en-GB" sz="3200" dirty="0" smtClean="0"/>
                        <a:t>In this play, the characters break out from their cruel realities and </a:t>
                      </a:r>
                      <a:r>
                        <a:rPr lang="en-GB" sz="3200" dirty="0" smtClean="0"/>
                        <a:t>circumstances.</a:t>
                      </a:r>
                      <a:endParaRPr lang="en-GB" dirty="0" smtClean="0"/>
                    </a:p>
                    <a:p>
                      <a:endParaRPr lang="en-GB" dirty="0" smtClean="0"/>
                    </a:p>
                    <a:p>
                      <a:endParaRPr lang="en-GB" dirty="0" smtClean="0"/>
                    </a:p>
                  </a:txBody>
                  <a:tcPr/>
                </a:tc>
                <a:tc>
                  <a:txBody>
                    <a:bodyPr/>
                    <a:lstStyle/>
                    <a:p>
                      <a:r>
                        <a:rPr lang="en-GB" sz="2800" dirty="0" smtClean="0"/>
                        <a:t>In this</a:t>
                      </a:r>
                      <a:r>
                        <a:rPr lang="en-GB" sz="2800" baseline="0" dirty="0" smtClean="0"/>
                        <a:t> play, the characters also find more comfort when they run away from outside to the inside of their inner thoughts and dreams</a:t>
                      </a:r>
                      <a:r>
                        <a:rPr lang="en-GB" sz="2800" baseline="0" dirty="0" smtClean="0"/>
                        <a:t>.</a:t>
                      </a:r>
                      <a:endParaRPr lang="en-GB" sz="2800" baseline="0" dirty="0" smtClean="0"/>
                    </a:p>
                  </a:txBody>
                  <a:tcPr/>
                </a:tc>
              </a:tr>
            </a:tbl>
          </a:graphicData>
        </a:graphic>
      </p:graphicFrame>
      <p:sp>
        <p:nvSpPr>
          <p:cNvPr id="2" name="Title 1"/>
          <p:cNvSpPr>
            <a:spLocks noGrp="1"/>
          </p:cNvSpPr>
          <p:nvPr>
            <p:ph type="title"/>
          </p:nvPr>
        </p:nvSpPr>
        <p:spPr>
          <a:xfrm>
            <a:off x="0" y="-285776"/>
            <a:ext cx="8229600" cy="1000132"/>
          </a:xfrm>
        </p:spPr>
        <p:txBody>
          <a:bodyPr/>
          <a:lstStyle/>
          <a:p>
            <a:r>
              <a:rPr lang="en-GB" dirty="0" smtClean="0"/>
              <a:t>            </a:t>
            </a:r>
            <a:r>
              <a:rPr lang="en-GB" dirty="0" smtClean="0">
                <a:latin typeface="Cooper Black" pitchFamily="18" charset="0"/>
              </a:rPr>
              <a:t>Characters: Similarities </a:t>
            </a:r>
            <a:endParaRPr lang="en-US" dirty="0">
              <a:latin typeface="Cooper Black"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330</TotalTime>
  <Words>1769</Words>
  <Application>Microsoft Office PowerPoint</Application>
  <PresentationFormat>عرض على الشاشة (3:4)‏</PresentationFormat>
  <Paragraphs>142</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Paper</vt:lpstr>
      <vt:lpstr>Eugene O’Neill’s Long Day's Journey into Night Williams’ Streetcar named desire</vt:lpstr>
      <vt:lpstr>الشريحة 2</vt:lpstr>
      <vt:lpstr>A Quick review of the two Plays</vt:lpstr>
      <vt:lpstr>               Structure: Similarities </vt:lpstr>
      <vt:lpstr>                 Structure: Differences</vt:lpstr>
      <vt:lpstr>الشريحة 6</vt:lpstr>
      <vt:lpstr>الشريحة 7</vt:lpstr>
      <vt:lpstr>الشريحة 8</vt:lpstr>
      <vt:lpstr>            Characters: Similarities </vt:lpstr>
      <vt:lpstr>           Characters: Differences</vt:lpstr>
      <vt:lpstr>الشريحة 11</vt:lpstr>
      <vt:lpstr>الشريحة 12</vt:lpstr>
      <vt:lpstr>الشريحة 13</vt:lpstr>
      <vt:lpstr>الشريحة 14</vt:lpstr>
      <vt:lpstr>الشريحة 15</vt:lpstr>
      <vt:lpstr>plot</vt:lpstr>
      <vt:lpstr>الشريحة 17</vt:lpstr>
      <vt:lpstr>The beginning </vt:lpstr>
      <vt:lpstr>The ending </vt:lpstr>
      <vt:lpstr>الشريحة 20</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Williams’ A Street Car names Desire O’Neill’s Long Day's Journey into Night </dc:title>
  <dc:creator>CHANGE_ME</dc:creator>
  <cp:lastModifiedBy>LG</cp:lastModifiedBy>
  <cp:revision>57</cp:revision>
  <dcterms:created xsi:type="dcterms:W3CDTF">2010-04-29T14:55:23Z</dcterms:created>
  <dcterms:modified xsi:type="dcterms:W3CDTF">2010-03-30T05:52:38Z</dcterms:modified>
</cp:coreProperties>
</file>