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4" r:id="rId3"/>
    <p:sldId id="265" r:id="rId4"/>
    <p:sldId id="262" r:id="rId5"/>
    <p:sldId id="263" r:id="rId6"/>
    <p:sldId id="283" r:id="rId7"/>
    <p:sldId id="277" r:id="rId8"/>
    <p:sldId id="284" r:id="rId9"/>
    <p:sldId id="278" r:id="rId10"/>
    <p:sldId id="279" r:id="rId11"/>
    <p:sldId id="282" r:id="rId12"/>
    <p:sldId id="281" r:id="rId13"/>
    <p:sldId id="274"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1" d="100"/>
          <a:sy n="41" d="100"/>
        </p:scale>
        <p:origin x="-11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BCF3F252-A4FE-4CF3-BC33-757F46681A3E}" type="datetimeFigureOut">
              <a:rPr lang="ar-SA" smtClean="0"/>
              <a:pPr/>
              <a:t>28/03/31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BCF3F252-A4FE-4CF3-BC33-757F46681A3E}" type="datetimeFigureOut">
              <a:rPr lang="ar-SA" smtClean="0"/>
              <a:pPr/>
              <a:t>28/03/31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BCF3F252-A4FE-4CF3-BC33-757F46681A3E}" type="datetimeFigureOut">
              <a:rPr lang="ar-SA" smtClean="0"/>
              <a:pPr/>
              <a:t>28/03/31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BCF3F252-A4FE-4CF3-BC33-757F46681A3E}" type="datetimeFigureOut">
              <a:rPr lang="ar-SA" smtClean="0"/>
              <a:pPr/>
              <a:t>28/03/31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F3F252-A4FE-4CF3-BC33-757F46681A3E}" type="datetimeFigureOut">
              <a:rPr lang="ar-SA" smtClean="0"/>
              <a:pPr/>
              <a:t>28/03/31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BCF3F252-A4FE-4CF3-BC33-757F46681A3E}" type="datetimeFigureOut">
              <a:rPr lang="ar-SA" smtClean="0"/>
              <a:pPr/>
              <a:t>28/03/31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BCF3F252-A4FE-4CF3-BC33-757F46681A3E}" type="datetimeFigureOut">
              <a:rPr lang="ar-SA" smtClean="0"/>
              <a:pPr/>
              <a:t>28/03/31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BCF3F252-A4FE-4CF3-BC33-757F46681A3E}" type="datetimeFigureOut">
              <a:rPr lang="ar-SA" smtClean="0"/>
              <a:pPr/>
              <a:t>28/03/31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F3F252-A4FE-4CF3-BC33-757F46681A3E}" type="datetimeFigureOut">
              <a:rPr lang="ar-SA" smtClean="0"/>
              <a:pPr/>
              <a:t>28/03/31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F3F252-A4FE-4CF3-BC33-757F46681A3E}" type="datetimeFigureOut">
              <a:rPr lang="ar-SA" smtClean="0"/>
              <a:pPr/>
              <a:t>28/03/31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F3F252-A4FE-4CF3-BC33-757F46681A3E}" type="datetimeFigureOut">
              <a:rPr lang="ar-SA" smtClean="0"/>
              <a:pPr/>
              <a:t>28/03/31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9563FFD-380C-48FA-B306-CC0A349DD7CC}"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CF3F252-A4FE-4CF3-BC33-757F46681A3E}" type="datetimeFigureOut">
              <a:rPr lang="ar-SA" smtClean="0"/>
              <a:pPr/>
              <a:t>28/03/31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9563FFD-380C-48FA-B306-CC0A349DD7CC}"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071546"/>
            <a:ext cx="5143536" cy="3214710"/>
          </a:xfrm>
        </p:spPr>
        <p:txBody>
          <a:bodyPr/>
          <a:lstStyle/>
          <a:p>
            <a:r>
              <a:rPr lang="en-US" dirty="0" smtClean="0">
                <a:solidFill>
                  <a:srgbClr val="FF0066"/>
                </a:solidFill>
              </a:rPr>
              <a:t>Long Day’s journey </a:t>
            </a:r>
            <a:br>
              <a:rPr lang="en-US" dirty="0" smtClean="0">
                <a:solidFill>
                  <a:srgbClr val="FF0066"/>
                </a:solidFill>
              </a:rPr>
            </a:br>
            <a:r>
              <a:rPr lang="en-US" dirty="0" smtClean="0">
                <a:solidFill>
                  <a:srgbClr val="FF0066"/>
                </a:solidFill>
              </a:rPr>
              <a:t>into night</a:t>
            </a:r>
            <a:endParaRPr lang="ar-SA" dirty="0">
              <a:solidFill>
                <a:srgbClr val="FF0066"/>
              </a:solidFill>
            </a:endParaRPr>
          </a:p>
        </p:txBody>
      </p:sp>
      <p:sp>
        <p:nvSpPr>
          <p:cNvPr id="3" name="Subtitle 2"/>
          <p:cNvSpPr>
            <a:spLocks noGrp="1"/>
          </p:cNvSpPr>
          <p:nvPr>
            <p:ph type="subTitle" idx="1"/>
          </p:nvPr>
        </p:nvSpPr>
        <p:spPr>
          <a:xfrm>
            <a:off x="-214346" y="4429132"/>
            <a:ext cx="6400800" cy="1752600"/>
          </a:xfrm>
        </p:spPr>
        <p:txBody>
          <a:bodyPr>
            <a:normAutofit/>
          </a:bodyPr>
          <a:lstStyle/>
          <a:p>
            <a:r>
              <a:rPr lang="en-US" sz="4000" dirty="0" smtClean="0">
                <a:solidFill>
                  <a:srgbClr val="7030A0"/>
                </a:solidFill>
              </a:rPr>
              <a:t>by Eugene O’Neill</a:t>
            </a:r>
            <a:endParaRPr lang="ar-SA" sz="4000" dirty="0">
              <a:solidFill>
                <a:srgbClr val="7030A0"/>
              </a:solidFill>
            </a:endParaRPr>
          </a:p>
        </p:txBody>
      </p:sp>
      <p:pic>
        <p:nvPicPr>
          <p:cNvPr id="4" name="Picture 3" descr="long%20days%20journey%20into%20night.jpg"/>
          <p:cNvPicPr>
            <a:picLocks noChangeAspect="1"/>
          </p:cNvPicPr>
          <p:nvPr/>
        </p:nvPicPr>
        <p:blipFill>
          <a:blip r:embed="rId2" cstate="print"/>
          <a:stretch>
            <a:fillRect/>
          </a:stretch>
        </p:blipFill>
        <p:spPr>
          <a:xfrm>
            <a:off x="5957885" y="0"/>
            <a:ext cx="3186115" cy="6858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66"/>
                </a:solidFill>
              </a:rPr>
              <a:t>Breakdown of communication</a:t>
            </a:r>
            <a:endParaRPr lang="ar-SA" b="1" u="sng" dirty="0">
              <a:solidFill>
                <a:srgbClr val="FF0066"/>
              </a:solidFill>
            </a:endParaRPr>
          </a:p>
        </p:txBody>
      </p:sp>
      <p:sp>
        <p:nvSpPr>
          <p:cNvPr id="3" name="Content Placeholder 2"/>
          <p:cNvSpPr>
            <a:spLocks noGrp="1"/>
          </p:cNvSpPr>
          <p:nvPr>
            <p:ph idx="1"/>
          </p:nvPr>
        </p:nvSpPr>
        <p:spPr/>
        <p:txBody>
          <a:bodyPr>
            <a:normAutofit fontScale="92500" lnSpcReduction="20000"/>
          </a:bodyPr>
          <a:lstStyle/>
          <a:p>
            <a:pPr algn="l" rtl="0">
              <a:buNone/>
            </a:pPr>
            <a:r>
              <a:rPr lang="en-US" dirty="0">
                <a:solidFill>
                  <a:srgbClr val="7030A0"/>
                </a:solidFill>
              </a:rPr>
              <a:t/>
            </a:r>
            <a:br>
              <a:rPr lang="en-US" dirty="0">
                <a:solidFill>
                  <a:srgbClr val="7030A0"/>
                </a:solidFill>
              </a:rPr>
            </a:br>
            <a:r>
              <a:rPr lang="en-US" b="1" dirty="0">
                <a:solidFill>
                  <a:srgbClr val="7030A0"/>
                </a:solidFill>
              </a:rPr>
              <a:t>Breakdown of communication is a very apparent theme. We are forced to listen to the same arguments again and again because nothing ever gets resolved. The </a:t>
            </a:r>
            <a:r>
              <a:rPr lang="en-US" b="1" dirty="0" err="1">
                <a:solidFill>
                  <a:srgbClr val="7030A0"/>
                </a:solidFill>
              </a:rPr>
              <a:t>Tyrones</a:t>
            </a:r>
            <a:r>
              <a:rPr lang="en-US" b="1" dirty="0">
                <a:solidFill>
                  <a:srgbClr val="7030A0"/>
                </a:solidFill>
              </a:rPr>
              <a:t> fight, but often hide the most important feelings. There is a deep tendency towards denial in the family. Edmund tries to deny that his mother has returned to morphine. Mary denies Edmund's consumption. Often, avoidance is the strategy for dealing with problems. </a:t>
            </a:r>
            <a:r>
              <a:rPr lang="en-US" dirty="0">
                <a:solidFill>
                  <a:srgbClr val="7030A0"/>
                </a:solidFill>
              </a:rPr>
              <a:t/>
            </a:r>
            <a:br>
              <a:rPr lang="en-US" dirty="0">
                <a:solidFill>
                  <a:srgbClr val="7030A0"/>
                </a:solidFill>
              </a:rPr>
            </a:br>
            <a:r>
              <a:rPr lang="en-US" dirty="0">
                <a:solidFill>
                  <a:srgbClr val="7030A0"/>
                </a:solidFill>
              </a:rPr>
              <a:t> </a:t>
            </a:r>
          </a:p>
          <a:p>
            <a:pPr algn="l">
              <a:buNone/>
            </a:pPr>
            <a:endParaRPr lang="ar-SA"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785794"/>
            <a:ext cx="8215370" cy="5026029"/>
          </a:xfrm>
        </p:spPr>
        <p:txBody>
          <a:bodyPr>
            <a:normAutofit fontScale="92500" lnSpcReduction="10000"/>
          </a:bodyPr>
          <a:lstStyle/>
          <a:p>
            <a:pPr algn="ctr">
              <a:buNone/>
            </a:pPr>
            <a:r>
              <a:rPr lang="ar-SA" sz="3900" b="1" u="sng" dirty="0" smtClean="0">
                <a:solidFill>
                  <a:srgbClr val="FF0066"/>
                </a:solidFill>
              </a:rPr>
              <a:t>:</a:t>
            </a:r>
            <a:r>
              <a:rPr lang="en-US" sz="3900" b="1" u="sng" dirty="0" smtClean="0">
                <a:solidFill>
                  <a:srgbClr val="FF0066"/>
                </a:solidFill>
              </a:rPr>
              <a:t>Isolation</a:t>
            </a:r>
            <a:endParaRPr lang="en-US" u="sng" dirty="0" smtClean="0">
              <a:solidFill>
                <a:srgbClr val="FF0066"/>
              </a:solidFill>
            </a:endParaRPr>
          </a:p>
          <a:p>
            <a:pPr algn="l">
              <a:buNone/>
            </a:pPr>
            <a:r>
              <a:rPr lang="en-US" dirty="0" smtClean="0">
                <a:solidFill>
                  <a:srgbClr val="7030A0"/>
                </a:solidFill>
              </a:rPr>
              <a:t>Although the four </a:t>
            </a:r>
            <a:r>
              <a:rPr lang="en-US" dirty="0" err="1" smtClean="0">
                <a:solidFill>
                  <a:srgbClr val="7030A0"/>
                </a:solidFill>
              </a:rPr>
              <a:t>Tyrones</a:t>
            </a:r>
            <a:r>
              <a:rPr lang="en-US" dirty="0" smtClean="0">
                <a:solidFill>
                  <a:srgbClr val="7030A0"/>
                </a:solidFill>
              </a:rPr>
              <a:t> live under the same roof this summer, there is a deep sense of isolation. Family meals, a central activity of family bonding, are absent from the play. Lunch happens between acts, and dinner falls apart as everyone in the family goes his separate way. Mary's isolation is particularly acute. She is isolated by her gender, as the only woman of the family, and by her morphine addiction, which pushes her farther and farther from reality. </a:t>
            </a:r>
            <a:endParaRPr lang="ar-SA"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lnSpcReduction="10000"/>
          </a:bodyPr>
          <a:lstStyle/>
          <a:p>
            <a:pPr algn="ctr">
              <a:buNone/>
            </a:pPr>
            <a:r>
              <a:rPr lang="en-US" b="1" u="sng" dirty="0" smtClean="0">
                <a:solidFill>
                  <a:srgbClr val="FF0066"/>
                </a:solidFill>
              </a:rPr>
              <a:t>Drug and alcohol abuse</a:t>
            </a:r>
          </a:p>
          <a:p>
            <a:pPr algn="l">
              <a:buNone/>
            </a:pPr>
            <a:r>
              <a:rPr lang="en-US" b="1" dirty="0" smtClean="0">
                <a:solidFill>
                  <a:srgbClr val="7030A0"/>
                </a:solidFill>
              </a:rPr>
              <a:t>Mary's morphine addiction is balanced by the men's alcoholism. Although the morphine is perhaps a more destructive drug, alcohol does its fair share of damage to the Tyrone men. It is Tyrone's great vice, and it has contributed to Mary's unhappiness. Drunkenness has been Jamie's response to life, and it is part of why he has failed so miserably. And Edmund's alcohol use has probably contributed to ruining his health. </a:t>
            </a:r>
            <a:endParaRPr lang="ar-SA" b="1"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Presented by :</a:t>
            </a:r>
            <a:endParaRPr lang="ar-SA" dirty="0"/>
          </a:p>
        </p:txBody>
      </p:sp>
      <p:sp>
        <p:nvSpPr>
          <p:cNvPr id="3" name="Content Placeholder 2"/>
          <p:cNvSpPr>
            <a:spLocks noGrp="1"/>
          </p:cNvSpPr>
          <p:nvPr>
            <p:ph idx="1"/>
          </p:nvPr>
        </p:nvSpPr>
        <p:spPr/>
        <p:txBody>
          <a:bodyPr>
            <a:normAutofit/>
          </a:bodyPr>
          <a:lstStyle/>
          <a:p>
            <a:pPr algn="ctr">
              <a:buNone/>
            </a:pPr>
            <a:r>
              <a:rPr lang="en-US" sz="4400" dirty="0" smtClean="0"/>
              <a:t>Dina </a:t>
            </a:r>
            <a:r>
              <a:rPr lang="en-US" sz="4400" dirty="0" err="1" smtClean="0"/>
              <a:t>khojah</a:t>
            </a:r>
            <a:endParaRPr lang="en-US" sz="4400" dirty="0"/>
          </a:p>
          <a:p>
            <a:pPr algn="ctr">
              <a:buNone/>
            </a:pPr>
            <a:r>
              <a:rPr lang="en-US" sz="4400" dirty="0" err="1" smtClean="0"/>
              <a:t>Fadia</a:t>
            </a:r>
            <a:r>
              <a:rPr lang="en-US" sz="4400" dirty="0" smtClean="0"/>
              <a:t> </a:t>
            </a:r>
            <a:r>
              <a:rPr lang="en-US" sz="4400" dirty="0" err="1" smtClean="0"/>
              <a:t>Mogharbel</a:t>
            </a:r>
            <a:endParaRPr lang="en-US" sz="4400" dirty="0" smtClean="0"/>
          </a:p>
          <a:p>
            <a:pPr algn="ctr">
              <a:buNone/>
            </a:pPr>
            <a:r>
              <a:rPr lang="en-US" sz="4400" dirty="0" err="1" smtClean="0"/>
              <a:t>Samera</a:t>
            </a:r>
            <a:r>
              <a:rPr lang="en-US" sz="4400" dirty="0" smtClean="0"/>
              <a:t> Al-</a:t>
            </a:r>
            <a:r>
              <a:rPr lang="en-US" sz="4400" dirty="0" err="1" smtClean="0"/>
              <a:t>ghamde</a:t>
            </a:r>
            <a:endParaRPr lang="en-US" sz="4400" dirty="0" smtClean="0"/>
          </a:p>
          <a:p>
            <a:pPr algn="ctr">
              <a:buNone/>
            </a:pPr>
            <a:r>
              <a:rPr lang="en-US" sz="4400" dirty="0" err="1" smtClean="0"/>
              <a:t>Amal</a:t>
            </a:r>
            <a:r>
              <a:rPr lang="en-US" sz="4400" dirty="0" smtClean="0"/>
              <a:t> </a:t>
            </a:r>
            <a:r>
              <a:rPr lang="en-US" sz="4400" dirty="0" err="1" smtClean="0"/>
              <a:t>saeed</a:t>
            </a:r>
            <a:r>
              <a:rPr lang="en-US" sz="4400" dirty="0" smtClean="0"/>
              <a:t> al </a:t>
            </a:r>
            <a:r>
              <a:rPr lang="en-US" sz="4400" dirty="0" err="1" smtClean="0"/>
              <a:t>zahrani</a:t>
            </a:r>
            <a:r>
              <a:rPr lang="en-US" sz="4400" dirty="0" smtClean="0"/>
              <a:t> </a:t>
            </a:r>
            <a:endParaRPr lang="ar-SA"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5840435"/>
          </a:xfrm>
        </p:spPr>
        <p:txBody>
          <a:bodyPr>
            <a:noAutofit/>
          </a:bodyPr>
          <a:lstStyle/>
          <a:p>
            <a:pPr algn="l">
              <a:buNone/>
            </a:pPr>
            <a:endParaRPr lang="ar-SA" sz="2400" b="1" u="sng" dirty="0" smtClean="0">
              <a:solidFill>
                <a:srgbClr val="002060"/>
              </a:solidFill>
            </a:endParaRPr>
          </a:p>
          <a:p>
            <a:pPr algn="l">
              <a:buNone/>
            </a:pPr>
            <a:endParaRPr lang="ar-SA" sz="2400" b="1" u="sng" dirty="0">
              <a:solidFill>
                <a:srgbClr val="002060"/>
              </a:solidFill>
            </a:endParaRPr>
          </a:p>
          <a:p>
            <a:pPr algn="l">
              <a:buNone/>
            </a:pPr>
            <a:r>
              <a:rPr lang="en-US" sz="2400" b="1" u="sng" dirty="0" smtClean="0">
                <a:solidFill>
                  <a:srgbClr val="FF0066"/>
                </a:solidFill>
              </a:rPr>
              <a:t>In </a:t>
            </a:r>
            <a:r>
              <a:rPr lang="en-US" sz="2400" b="1" u="sng" dirty="0">
                <a:solidFill>
                  <a:srgbClr val="FF0066"/>
                </a:solidFill>
              </a:rPr>
              <a:t>Act One </a:t>
            </a:r>
            <a:r>
              <a:rPr lang="en-US" sz="2400" b="1" dirty="0">
                <a:solidFill>
                  <a:srgbClr val="FF0066"/>
                </a:solidFill>
              </a:rPr>
              <a:t>, </a:t>
            </a:r>
            <a:r>
              <a:rPr lang="en-US" sz="2400" b="1" dirty="0">
                <a:solidFill>
                  <a:srgbClr val="002060"/>
                </a:solidFill>
              </a:rPr>
              <a:t>the audience see that  Mary has recently returned from treatment for her morphine addiction. Also, the audience  learn that Edmund has been away traveling, and that recently his health has been deteriorating. He's developed a terrible cough. Mary is worried that Edmund might be truly sick. Jamie and Tyrone talk frankly about Edmund: he might have consumption. The two men fight bitterly, going through a series of arguments we will hear many times before the end of the play: Tyrone accuses Jamie of being without direction, and Jamie accuses Tyrone of being depressed. He blames Mary's morphine addiction on his father's. </a:t>
            </a:r>
          </a:p>
          <a:p>
            <a:pPr algn="l">
              <a:buNone/>
            </a:pPr>
            <a:endParaRPr lang="en-US" sz="2400" b="1" dirty="0">
              <a:solidFill>
                <a:srgbClr val="002060"/>
              </a:solidFill>
            </a:endParaRPr>
          </a:p>
          <a:p>
            <a:pPr algn="l">
              <a:buNone/>
            </a:pPr>
            <a:endParaRPr lang="ar-SA" sz="2400" b="1" dirty="0">
              <a:solidFill>
                <a:srgbClr val="00206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714356"/>
            <a:ext cx="8229600" cy="5715040"/>
          </a:xfrm>
        </p:spPr>
        <p:txBody>
          <a:bodyPr>
            <a:noAutofit/>
          </a:bodyPr>
          <a:lstStyle/>
          <a:p>
            <a:pPr algn="l">
              <a:buNone/>
            </a:pPr>
            <a:r>
              <a:rPr lang="en-US" sz="2400" b="1" u="sng" dirty="0" smtClean="0">
                <a:solidFill>
                  <a:srgbClr val="FF0066"/>
                </a:solidFill>
              </a:rPr>
              <a:t>Act Two, Scene One</a:t>
            </a:r>
            <a:r>
              <a:rPr lang="en-US" sz="2400" b="1" dirty="0" smtClean="0">
                <a:solidFill>
                  <a:srgbClr val="002060"/>
                </a:solidFill>
              </a:rPr>
              <a:t>. Just before lunchtime. Mary has been upstairs all morning, and Jamie fears that Mary is taking morphine. Edmund denies it, but when Mary comes downstairs her strange, manner confirms Jamie's suspicions. Later, Tyrone enters and sees soon what has happened. Edmund can no longer deny that Mary uses drug. </a:t>
            </a:r>
          </a:p>
          <a:p>
            <a:pPr algn="l">
              <a:buNone/>
            </a:pPr>
            <a:r>
              <a:rPr lang="en-US" sz="2400" b="1" u="sng" dirty="0" smtClean="0">
                <a:solidFill>
                  <a:srgbClr val="FF0066"/>
                </a:solidFill>
              </a:rPr>
              <a:t>Act Two, Scene Two</a:t>
            </a:r>
            <a:r>
              <a:rPr lang="en-US" sz="2400" b="1" dirty="0" smtClean="0">
                <a:solidFill>
                  <a:srgbClr val="FF0066"/>
                </a:solidFill>
              </a:rPr>
              <a:t>. </a:t>
            </a:r>
            <a:r>
              <a:rPr lang="en-US" sz="2400" b="1" dirty="0" smtClean="0">
                <a:solidFill>
                  <a:srgbClr val="002060"/>
                </a:solidFill>
              </a:rPr>
              <a:t>Just after lunch. Mary criticizes Tyrone for being addicted to bad investments. They receive a phone call from Dr. Hardy, and Tyrone takes it. Mary goes upstairs to shoot up again, and the three men start to fight. Edmund goes upstairs to try to speak to her, and while he is gone Tyrone confirms with Jamie that Edmund does, in fact, have consumption. Mary comes down, and the Tyrone parents talk. We learn about their past: she had Edmund in part for the death of an older son, whose name was Eugene</a:t>
            </a:r>
            <a:endParaRPr lang="ar-SA" sz="2400"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40369"/>
          </a:xfrm>
        </p:spPr>
        <p:txBody>
          <a:bodyPr>
            <a:normAutofit fontScale="77500" lnSpcReduction="20000"/>
          </a:bodyPr>
          <a:lstStyle/>
          <a:p>
            <a:pPr algn="l" rtl="0">
              <a:buNone/>
            </a:pPr>
            <a:r>
              <a:rPr lang="en-US" b="1" u="sng" dirty="0">
                <a:solidFill>
                  <a:srgbClr val="FF0066"/>
                </a:solidFill>
              </a:rPr>
              <a:t>Act Three.</a:t>
            </a:r>
            <a:r>
              <a:rPr lang="en-US" dirty="0">
                <a:solidFill>
                  <a:srgbClr val="FF0066"/>
                </a:solidFill>
              </a:rPr>
              <a:t> </a:t>
            </a:r>
            <a:r>
              <a:rPr lang="en-US" dirty="0">
                <a:solidFill>
                  <a:srgbClr val="002060"/>
                </a:solidFill>
              </a:rPr>
              <a:t>Half past six in the evening, same day. Mary sits in the family room, remembers meeting Mr. Tyrone, and how in love she once was. Edmund and Tyrone come home. Mary receives the men happily, but they see quickly that she is lost in the dope. Mary warns Edmund that Jamie wants to make him a failure, like he is. Mary reminds Tyrone of the first night when they met. There is a brief, touching moment of tenderness. And then she returns to criticizing him. She then speaks nostalgically about her wedding dress, and how she fussed over it. She doesn't know where the dress is now; it must be in the attic somewhere. Tyrone goes down into the cellar to get more whiskey, and Edmund and Mary are alone. Edmund tries to tell Mary how sick he is, but she refuses to listen. She decides to go upstairs instead, presumably to shoot up yet again. </a:t>
            </a:r>
          </a:p>
          <a:p>
            <a:pPr algn="l" rtl="0">
              <a:buNone/>
            </a:pPr>
            <a:endParaRPr lang="ar-SA"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Autofit/>
          </a:bodyPr>
          <a:lstStyle/>
          <a:p>
            <a:pPr algn="l" rtl="0">
              <a:buNone/>
            </a:pPr>
            <a:r>
              <a:rPr lang="en-US" sz="2000" b="1" u="sng" dirty="0">
                <a:solidFill>
                  <a:srgbClr val="FF0066"/>
                </a:solidFill>
              </a:rPr>
              <a:t>Act Four.</a:t>
            </a:r>
            <a:r>
              <a:rPr lang="en-US" sz="2000" b="1" dirty="0">
                <a:solidFill>
                  <a:srgbClr val="FF0066"/>
                </a:solidFill>
              </a:rPr>
              <a:t> </a:t>
            </a:r>
            <a:r>
              <a:rPr lang="en-US" sz="2000" b="1" dirty="0">
                <a:solidFill>
                  <a:srgbClr val="002060"/>
                </a:solidFill>
              </a:rPr>
              <a:t>Midnight, that night. Edmund comes home to find his father playing solitaire. The two have  important conversation. Tyrone reveals to Edmund that he ruined his career by staying in an acting job for money. After so many years playing the same part, he lost the talent he'd once had. Edmund understands his father now better than he ever has. He talks to his father about his days sailing, and talks indirectly about his hopes to be a great writer. The conversation between Edmund and Jamie is the second vital conversation of the play. </a:t>
            </a:r>
          </a:p>
          <a:p>
            <a:pPr algn="l" rtl="0">
              <a:buNone/>
            </a:pPr>
            <a:r>
              <a:rPr lang="en-US" sz="2000" b="1" dirty="0">
                <a:solidFill>
                  <a:srgbClr val="002060"/>
                </a:solidFill>
              </a:rPr>
              <a:t>They hear Jamie coming home drunk, and Jamie and Edmund have their own conversation, and Jamie confesses something: although he loves Edmund more than anyone else in the world, he wants Edmund to fail. And he'll try to make Edmund fail. Jamie's confession is a powerful moment. He wants his own brother to fail simply because he has. Mary comes downstairs, She is carrying her wedding gown, lost completely in her past. The men watch in horror. She does not even know they are there.". Finishing in this way indicates that despite Edmund's triumph, not everything has been resolved. Although Edmund has forgiven his family, he cannot save them, nor can he force them to forgive each other</a:t>
            </a:r>
          </a:p>
          <a:p>
            <a:pPr algn="l" rtl="0">
              <a:buNone/>
            </a:pPr>
            <a:endParaRPr lang="ar-SA" sz="2000" b="1" dirty="0">
              <a:solidFill>
                <a:srgbClr val="00206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4800" b="1" u="sng" dirty="0" smtClean="0">
                <a:solidFill>
                  <a:srgbClr val="7030A0"/>
                </a:solidFill>
              </a:rPr>
              <a:t>:</a:t>
            </a:r>
            <a:r>
              <a:rPr lang="en-US" sz="4800" b="1" u="sng" dirty="0" smtClean="0">
                <a:solidFill>
                  <a:srgbClr val="7030A0"/>
                </a:solidFill>
              </a:rPr>
              <a:t>Themes</a:t>
            </a:r>
            <a:endParaRPr lang="ar-SA" sz="4800" b="1" u="sng" dirty="0">
              <a:solidFill>
                <a:srgbClr val="7030A0"/>
              </a:solidFill>
            </a:endParaRPr>
          </a:p>
        </p:txBody>
      </p:sp>
      <p:sp>
        <p:nvSpPr>
          <p:cNvPr id="3" name="Content Placeholder 2"/>
          <p:cNvSpPr>
            <a:spLocks noGrp="1"/>
          </p:cNvSpPr>
          <p:nvPr>
            <p:ph idx="1"/>
          </p:nvPr>
        </p:nvSpPr>
        <p:spPr/>
        <p:txBody>
          <a:bodyPr/>
          <a:lstStyle/>
          <a:p>
            <a:pPr algn="l">
              <a:buNone/>
            </a:pPr>
            <a:r>
              <a:rPr lang="en-US" b="1" dirty="0" smtClean="0">
                <a:solidFill>
                  <a:srgbClr val="FF0066"/>
                </a:solidFill>
              </a:rPr>
              <a:t>*The Past, as refuge and burden</a:t>
            </a:r>
          </a:p>
          <a:p>
            <a:pPr algn="l">
              <a:buNone/>
            </a:pPr>
            <a:r>
              <a:rPr lang="en-US" b="1" dirty="0" smtClean="0">
                <a:solidFill>
                  <a:srgbClr val="FF0066"/>
                </a:solidFill>
              </a:rPr>
              <a:t>*Religious</a:t>
            </a:r>
          </a:p>
          <a:p>
            <a:pPr algn="l">
              <a:buNone/>
            </a:pPr>
            <a:r>
              <a:rPr lang="en-US" b="1" dirty="0" smtClean="0">
                <a:solidFill>
                  <a:srgbClr val="FF0066"/>
                </a:solidFill>
              </a:rPr>
              <a:t>*Forgiveness</a:t>
            </a:r>
            <a:endParaRPr lang="ar-SA" b="1" dirty="0" smtClean="0">
              <a:solidFill>
                <a:srgbClr val="FF0066"/>
              </a:solidFill>
            </a:endParaRPr>
          </a:p>
          <a:p>
            <a:pPr algn="l">
              <a:buNone/>
            </a:pPr>
            <a:r>
              <a:rPr lang="en-US" b="1" dirty="0" smtClean="0">
                <a:solidFill>
                  <a:srgbClr val="FF0066"/>
                </a:solidFill>
              </a:rPr>
              <a:t>*Breakdown of communication</a:t>
            </a:r>
          </a:p>
          <a:p>
            <a:pPr algn="l">
              <a:buNone/>
            </a:pPr>
            <a:r>
              <a:rPr lang="en-US" b="1" dirty="0" smtClean="0">
                <a:solidFill>
                  <a:srgbClr val="FF0066"/>
                </a:solidFill>
              </a:rPr>
              <a:t>*Isolation</a:t>
            </a:r>
            <a:endParaRPr lang="ar-SA" b="1" dirty="0" smtClean="0">
              <a:solidFill>
                <a:srgbClr val="FF0066"/>
              </a:solidFill>
            </a:endParaRPr>
          </a:p>
          <a:p>
            <a:pPr algn="l">
              <a:buNone/>
            </a:pPr>
            <a:r>
              <a:rPr lang="en-US" b="1" dirty="0" smtClean="0">
                <a:solidFill>
                  <a:srgbClr val="FF0066"/>
                </a:solidFill>
              </a:rPr>
              <a:t>*Drug and alcohol abuse</a:t>
            </a:r>
            <a:endParaRPr lang="en-US" dirty="0" smtClean="0">
              <a:solidFill>
                <a:srgbClr val="FF0066"/>
              </a:solidFill>
            </a:endParaRPr>
          </a:p>
          <a:p>
            <a:pPr algn="l">
              <a:buNone/>
            </a:pP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72452" cy="939784"/>
          </a:xfrm>
        </p:spPr>
        <p:txBody>
          <a:bodyPr>
            <a:noAutofit/>
          </a:bodyPr>
          <a:lstStyle/>
          <a:p>
            <a:r>
              <a:rPr lang="en-US" sz="4000" b="1" u="sng" dirty="0" smtClean="0">
                <a:solidFill>
                  <a:srgbClr val="FF0066"/>
                </a:solidFill>
              </a:rPr>
              <a:t>The Past, as refuge and burden</a:t>
            </a:r>
            <a:endParaRPr lang="ar-SA" sz="4000" b="1" u="sng" dirty="0">
              <a:solidFill>
                <a:srgbClr val="FF0066"/>
              </a:solidFill>
            </a:endParaRPr>
          </a:p>
        </p:txBody>
      </p:sp>
      <p:sp>
        <p:nvSpPr>
          <p:cNvPr id="3" name="Content Placeholder 2"/>
          <p:cNvSpPr>
            <a:spLocks noGrp="1"/>
          </p:cNvSpPr>
          <p:nvPr>
            <p:ph idx="1"/>
          </p:nvPr>
        </p:nvSpPr>
        <p:spPr>
          <a:xfrm>
            <a:off x="428596" y="1571612"/>
            <a:ext cx="8229600" cy="4929222"/>
          </a:xfrm>
        </p:spPr>
        <p:txBody>
          <a:bodyPr>
            <a:noAutofit/>
          </a:bodyPr>
          <a:lstStyle/>
          <a:p>
            <a:pPr algn="l">
              <a:buNone/>
            </a:pPr>
            <a:r>
              <a:rPr lang="en-US" sz="2200" b="1" dirty="0" smtClean="0">
                <a:solidFill>
                  <a:srgbClr val="7030A0"/>
                </a:solidFill>
              </a:rPr>
              <a:t>The </a:t>
            </a:r>
            <a:r>
              <a:rPr lang="en-US" sz="2200" b="1" dirty="0">
                <a:solidFill>
                  <a:srgbClr val="7030A0"/>
                </a:solidFill>
              </a:rPr>
              <a:t>Past, along with forgiveness, is one of two dominant themes in the play. At different parts, the Past plays different roles. On one hand the past is a burden. Mary speaks with a terrible fatalism, claiming that nothing they are can be helped: past sins and mistakes have fixed their present and future irrevocably. The past also takes the form of old hurts that have gone </a:t>
            </a:r>
            <a:r>
              <a:rPr lang="en-US" sz="2200" b="1" dirty="0" err="1">
                <a:solidFill>
                  <a:srgbClr val="7030A0"/>
                </a:solidFill>
              </a:rPr>
              <a:t>unforgiven</a:t>
            </a:r>
            <a:r>
              <a:rPr lang="en-US" sz="2200" b="1" dirty="0">
                <a:solidFill>
                  <a:srgbClr val="7030A0"/>
                </a:solidFill>
              </a:rPr>
              <a:t>. We hear the same arguments again and again in this play, as the Tyrone's dredge up the same old grievances. Letting go is impossible, and so the </a:t>
            </a:r>
            <a:r>
              <a:rPr lang="en-US" sz="2200" b="1" dirty="0" err="1">
                <a:solidFill>
                  <a:srgbClr val="7030A0"/>
                </a:solidFill>
              </a:rPr>
              <a:t>Tyrones</a:t>
            </a:r>
            <a:r>
              <a:rPr lang="en-US" sz="2200" b="1" dirty="0">
                <a:solidFill>
                  <a:srgbClr val="7030A0"/>
                </a:solidFill>
              </a:rPr>
              <a:t> are stuck. </a:t>
            </a:r>
            <a:r>
              <a:rPr lang="en-US" sz="2200" dirty="0">
                <a:solidFill>
                  <a:srgbClr val="7030A0"/>
                </a:solidFill>
              </a:rPr>
              <a:t/>
            </a:r>
            <a:br>
              <a:rPr lang="en-US" sz="2200" dirty="0">
                <a:solidFill>
                  <a:srgbClr val="7030A0"/>
                </a:solidFill>
              </a:rPr>
            </a:br>
            <a:r>
              <a:rPr lang="en-US" sz="2200" b="1" dirty="0">
                <a:solidFill>
                  <a:srgbClr val="7030A0"/>
                </a:solidFill>
              </a:rPr>
              <a:t>The past also becomes a refuge, but not in a positive way. Mary uses an idealized recreation of her girlhood as escapist fantasy. As she sinks further and further into the fog of morphine, she relives her childhood at the Catholic girls' school. The past is used to escape dealing with the present</a:t>
            </a:r>
            <a:endParaRPr lang="ar-SA" sz="2200"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66"/>
                </a:solidFill>
              </a:rPr>
              <a:t>Religious</a:t>
            </a:r>
            <a:endParaRPr lang="ar-SA" dirty="0">
              <a:solidFill>
                <a:srgbClr val="FF0066"/>
              </a:solidFill>
            </a:endParaRPr>
          </a:p>
        </p:txBody>
      </p:sp>
      <p:sp>
        <p:nvSpPr>
          <p:cNvPr id="3" name="Content Placeholder 2"/>
          <p:cNvSpPr>
            <a:spLocks noGrp="1"/>
          </p:cNvSpPr>
          <p:nvPr>
            <p:ph idx="1"/>
          </p:nvPr>
        </p:nvSpPr>
        <p:spPr/>
        <p:txBody>
          <a:bodyPr>
            <a:normAutofit lnSpcReduction="10000"/>
          </a:bodyPr>
          <a:lstStyle/>
          <a:p>
            <a:pPr algn="l">
              <a:buNone/>
            </a:pPr>
            <a:r>
              <a:rPr lang="en-US" b="1" dirty="0" smtClean="0">
                <a:solidFill>
                  <a:srgbClr val="7030A0"/>
                </a:solidFill>
              </a:rPr>
              <a:t>Although </a:t>
            </a:r>
            <a:r>
              <a:rPr lang="en-US" b="1" dirty="0">
                <a:solidFill>
                  <a:srgbClr val="7030A0"/>
                </a:solidFill>
              </a:rPr>
              <a:t>Tyrone professes to keep his faith, his two sons have long since abandoned the Catholic religion. Tyrone's religion spills over into his taste in art. He considers Edmund's favorite writers to be morbid and degenerate. Mary's loss of faith also recurs as an issue. Although she still believes, she thinks she has fallen so far from God that she no longer has the right to pray</a:t>
            </a:r>
            <a:r>
              <a:rPr lang="en-US" dirty="0">
                <a:solidFill>
                  <a:srgbClr val="7030A0"/>
                </a:solidFill>
              </a:rPr>
              <a:t>. </a:t>
            </a:r>
            <a:br>
              <a:rPr lang="en-US" dirty="0">
                <a:solidFill>
                  <a:srgbClr val="7030A0"/>
                </a:solidFill>
              </a:rPr>
            </a:br>
            <a:endParaRPr lang="ar-SA"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66"/>
                </a:solidFill>
              </a:rPr>
              <a:t>Forgiveness</a:t>
            </a:r>
            <a:endParaRPr lang="ar-SA" b="1" u="sng" dirty="0">
              <a:solidFill>
                <a:srgbClr val="FF0066"/>
              </a:solidFill>
            </a:endParaRPr>
          </a:p>
        </p:txBody>
      </p:sp>
      <p:sp>
        <p:nvSpPr>
          <p:cNvPr id="3" name="Content Placeholder 2"/>
          <p:cNvSpPr>
            <a:spLocks noGrp="1"/>
          </p:cNvSpPr>
          <p:nvPr>
            <p:ph idx="1"/>
          </p:nvPr>
        </p:nvSpPr>
        <p:spPr>
          <a:xfrm>
            <a:off x="457200" y="1600200"/>
            <a:ext cx="8229600" cy="4829196"/>
          </a:xfrm>
        </p:spPr>
        <p:txBody>
          <a:bodyPr>
            <a:normAutofit fontScale="85000" lnSpcReduction="20000"/>
          </a:bodyPr>
          <a:lstStyle/>
          <a:p>
            <a:pPr algn="l">
              <a:buNone/>
            </a:pPr>
            <a:r>
              <a:rPr lang="en-US" dirty="0">
                <a:solidFill>
                  <a:srgbClr val="7030A0"/>
                </a:solidFill>
              </a:rPr>
              <a:t/>
            </a:r>
            <a:br>
              <a:rPr lang="en-US" dirty="0">
                <a:solidFill>
                  <a:srgbClr val="7030A0"/>
                </a:solidFill>
              </a:rPr>
            </a:br>
            <a:r>
              <a:rPr lang="en-US" b="1" dirty="0">
                <a:solidFill>
                  <a:srgbClr val="7030A0"/>
                </a:solidFill>
              </a:rPr>
              <a:t>Forgiveness is the other pivotal theme of the play. Although old pains cannot be forgotten and the </a:t>
            </a:r>
            <a:r>
              <a:rPr lang="en-US" b="1" dirty="0" err="1">
                <a:solidFill>
                  <a:srgbClr val="7030A0"/>
                </a:solidFill>
              </a:rPr>
              <a:t>Tyrones</a:t>
            </a:r>
            <a:r>
              <a:rPr lang="en-US" b="1" dirty="0">
                <a:solidFill>
                  <a:srgbClr val="7030A0"/>
                </a:solidFill>
              </a:rPr>
              <a:t> are, in a way, a doomed family, Edmund is able to make peace with his past and move on to what we know will be a brilliant career. His ability to do so is based in part on his capacity for forgiveness and understanding. The four </a:t>
            </a:r>
            <a:r>
              <a:rPr lang="en-US" b="1" dirty="0" err="1">
                <a:solidFill>
                  <a:srgbClr val="7030A0"/>
                </a:solidFill>
              </a:rPr>
              <a:t>Tyrones</a:t>
            </a:r>
            <a:r>
              <a:rPr lang="en-US" b="1" dirty="0">
                <a:solidFill>
                  <a:srgbClr val="7030A0"/>
                </a:solidFill>
              </a:rPr>
              <a:t> are deeply, disturbingly human. They have their jealousies and hatreds; they also remain a family, with all the normal bonds of love, however troubled, that being a family entails. Unlike his brother, Edmund is able to forgive and understand all of the </a:t>
            </a:r>
            <a:r>
              <a:rPr lang="en-US" b="1" dirty="0" err="1">
                <a:solidFill>
                  <a:srgbClr val="7030A0"/>
                </a:solidFill>
              </a:rPr>
              <a:t>Tyrones</a:t>
            </a:r>
            <a:r>
              <a:rPr lang="en-US" b="1" dirty="0">
                <a:solidFill>
                  <a:srgbClr val="7030A0"/>
                </a:solidFill>
              </a:rPr>
              <a:t>, including himself.</a:t>
            </a:r>
            <a:endParaRPr lang="ar-SA"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807</Words>
  <Application>Microsoft Office PowerPoint</Application>
  <PresentationFormat>On-screen Show (4:3)</PresentationFormat>
  <Paragraphs>34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Long Day’s journey  into night</vt:lpstr>
      <vt:lpstr>Slide 2</vt:lpstr>
      <vt:lpstr>Slide 3</vt:lpstr>
      <vt:lpstr>Slide 4</vt:lpstr>
      <vt:lpstr>Slide 5</vt:lpstr>
      <vt:lpstr>:Themes</vt:lpstr>
      <vt:lpstr>The Past, as refuge and burden</vt:lpstr>
      <vt:lpstr>Religious</vt:lpstr>
      <vt:lpstr>Forgiveness</vt:lpstr>
      <vt:lpstr>Breakdown of communication</vt:lpstr>
      <vt:lpstr>Slide 11</vt:lpstr>
      <vt:lpstr>Slide 12</vt:lpstr>
      <vt:lpstr>Presented by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Toshiba</dc:creator>
  <cp:lastModifiedBy>Windows User</cp:lastModifiedBy>
  <cp:revision>40</cp:revision>
  <dcterms:created xsi:type="dcterms:W3CDTF">2010-03-13T18:12:00Z</dcterms:created>
  <dcterms:modified xsi:type="dcterms:W3CDTF">2010-03-13T21:01:37Z</dcterms:modified>
</cp:coreProperties>
</file>