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30"/>
  </p:notesMasterIdLst>
  <p:sldIdLst>
    <p:sldId id="293" r:id="rId2"/>
    <p:sldId id="282" r:id="rId3"/>
    <p:sldId id="257" r:id="rId4"/>
    <p:sldId id="287" r:id="rId5"/>
    <p:sldId id="283" r:id="rId6"/>
    <p:sldId id="258" r:id="rId7"/>
    <p:sldId id="260" r:id="rId8"/>
    <p:sldId id="259" r:id="rId9"/>
    <p:sldId id="284" r:id="rId10"/>
    <p:sldId id="261" r:id="rId11"/>
    <p:sldId id="262" r:id="rId12"/>
    <p:sldId id="263" r:id="rId13"/>
    <p:sldId id="265" r:id="rId14"/>
    <p:sldId id="264" r:id="rId15"/>
    <p:sldId id="267" r:id="rId16"/>
    <p:sldId id="266" r:id="rId17"/>
    <p:sldId id="269" r:id="rId18"/>
    <p:sldId id="268" r:id="rId19"/>
    <p:sldId id="271" r:id="rId20"/>
    <p:sldId id="270" r:id="rId21"/>
    <p:sldId id="273" r:id="rId22"/>
    <p:sldId id="272" r:id="rId23"/>
    <p:sldId id="274" r:id="rId24"/>
    <p:sldId id="289" r:id="rId25"/>
    <p:sldId id="290" r:id="rId26"/>
    <p:sldId id="292" r:id="rId27"/>
    <p:sldId id="291" r:id="rId28"/>
    <p:sldId id="285" r:id="rId2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943" autoAdjust="0"/>
  </p:normalViewPr>
  <p:slideViewPr>
    <p:cSldViewPr>
      <p:cViewPr varScale="1">
        <p:scale>
          <a:sx n="100" d="100"/>
          <a:sy n="100" d="100"/>
        </p:scale>
        <p:origin x="-70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D58B59BC-E89E-471C-9FB8-38ECC50B80BC}" type="datetimeFigureOut">
              <a:rPr lang="ar-SA" smtClean="0"/>
              <a:pPr/>
              <a:t>15/04/31</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B156F98-C745-4153-B89C-BE572B9E9564}"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2</a:t>
            </a:fld>
            <a:endParaRPr lang="ar-S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11</a:t>
            </a:fld>
            <a:endParaRPr lang="ar-S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12</a:t>
            </a:fld>
            <a:endParaRPr lang="ar-S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13</a:t>
            </a:fld>
            <a:endParaRPr lang="ar-S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14</a:t>
            </a:fld>
            <a:endParaRPr lang="ar-S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15</a:t>
            </a:fld>
            <a:endParaRPr lang="ar-SA"/>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16</a:t>
            </a:fld>
            <a:endParaRPr lang="ar-SA"/>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17</a:t>
            </a:fld>
            <a:endParaRPr lang="ar-SA"/>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18</a:t>
            </a:fld>
            <a:endParaRPr lang="ar-SA"/>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19</a:t>
            </a:fld>
            <a:endParaRPr lang="ar-SA"/>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20</a:t>
            </a:fld>
            <a:endParaRPr lang="ar-S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3</a:t>
            </a:fld>
            <a:endParaRPr lang="ar-SA"/>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21</a:t>
            </a:fld>
            <a:endParaRPr lang="ar-SA"/>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22</a:t>
            </a:fld>
            <a:endParaRPr lang="ar-SA"/>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23</a:t>
            </a:fld>
            <a:endParaRPr lang="ar-SA"/>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27</a:t>
            </a:fld>
            <a:endParaRPr lang="ar-SA"/>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28</a:t>
            </a:fld>
            <a:endParaRPr lang="ar-S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4</a:t>
            </a:fld>
            <a:endParaRPr lang="ar-S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5</a:t>
            </a:fld>
            <a:endParaRPr lang="ar-S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6</a:t>
            </a:fld>
            <a:endParaRPr lang="ar-S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7</a:t>
            </a:fld>
            <a:endParaRPr lang="ar-S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8</a:t>
            </a:fld>
            <a:endParaRPr lang="ar-S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9</a:t>
            </a:fld>
            <a:endParaRPr lang="ar-S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2B156F98-C745-4153-B89C-BE572B9E9564}" type="slidenum">
              <a:rPr lang="ar-SA" smtClean="0"/>
              <a:pPr/>
              <a:t>10</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B3209A-306D-4638-952D-BB2CB9D9D946}" type="datetimeFigureOut">
              <a:rPr lang="ar-SA" smtClean="0"/>
              <a:pPr/>
              <a:t>15/04/31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BF530AE-EFA3-4196-95F1-9AB3673F1905}"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B3209A-306D-4638-952D-BB2CB9D9D946}" type="datetimeFigureOut">
              <a:rPr lang="ar-SA" smtClean="0"/>
              <a:pPr/>
              <a:t>15/04/31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BF530AE-EFA3-4196-95F1-9AB3673F1905}"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B3209A-306D-4638-952D-BB2CB9D9D946}" type="datetimeFigureOut">
              <a:rPr lang="ar-SA" smtClean="0"/>
              <a:pPr/>
              <a:t>15/04/31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BF530AE-EFA3-4196-95F1-9AB3673F1905}"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B3209A-306D-4638-952D-BB2CB9D9D946}" type="datetimeFigureOut">
              <a:rPr lang="ar-SA" smtClean="0"/>
              <a:pPr/>
              <a:t>15/04/31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BF530AE-EFA3-4196-95F1-9AB3673F1905}"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B3209A-306D-4638-952D-BB2CB9D9D946}" type="datetimeFigureOut">
              <a:rPr lang="ar-SA" smtClean="0"/>
              <a:pPr/>
              <a:t>15/04/31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BF530AE-EFA3-4196-95F1-9AB3673F1905}"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B3209A-306D-4638-952D-BB2CB9D9D946}" type="datetimeFigureOut">
              <a:rPr lang="ar-SA" smtClean="0"/>
              <a:pPr/>
              <a:t>15/04/31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BF530AE-EFA3-4196-95F1-9AB3673F1905}"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B3209A-306D-4638-952D-BB2CB9D9D946}" type="datetimeFigureOut">
              <a:rPr lang="ar-SA" smtClean="0"/>
              <a:pPr/>
              <a:t>15/04/31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ABF530AE-EFA3-4196-95F1-9AB3673F1905}"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B3209A-306D-4638-952D-BB2CB9D9D946}" type="datetimeFigureOut">
              <a:rPr lang="ar-SA" smtClean="0"/>
              <a:pPr/>
              <a:t>15/04/31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ABF530AE-EFA3-4196-95F1-9AB3673F1905}"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B3209A-306D-4638-952D-BB2CB9D9D946}" type="datetimeFigureOut">
              <a:rPr lang="ar-SA" smtClean="0"/>
              <a:pPr/>
              <a:t>15/04/31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ABF530AE-EFA3-4196-95F1-9AB3673F1905}"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B3209A-306D-4638-952D-BB2CB9D9D946}" type="datetimeFigureOut">
              <a:rPr lang="ar-SA" smtClean="0"/>
              <a:pPr/>
              <a:t>15/04/31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BF530AE-EFA3-4196-95F1-9AB3673F1905}"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B3209A-306D-4638-952D-BB2CB9D9D946}" type="datetimeFigureOut">
              <a:rPr lang="ar-SA" smtClean="0"/>
              <a:pPr/>
              <a:t>15/04/31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BF530AE-EFA3-4196-95F1-9AB3673F1905}"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B3209A-306D-4638-952D-BB2CB9D9D946}" type="datetimeFigureOut">
              <a:rPr lang="ar-SA" smtClean="0"/>
              <a:pPr/>
              <a:t>15/04/31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BF530AE-EFA3-4196-95F1-9AB3673F1905}" type="slidenum">
              <a:rPr lang="ar-SA" smtClean="0"/>
              <a:pPr/>
              <a:t>‹#›</a:t>
            </a:fld>
            <a:endParaRPr lang="ar-SA"/>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4" name="عنصر نائب للمحتوى 3"/>
          <p:cNvSpPr>
            <a:spLocks noGrp="1"/>
          </p:cNvSpPr>
          <p:nvPr>
            <p:ph idx="1"/>
          </p:nvPr>
        </p:nvSpPr>
        <p:spPr>
          <a:xfrm>
            <a:off x="0" y="1428736"/>
            <a:ext cx="5143504" cy="5214974"/>
          </a:xfrm>
          <a:prstGeom prst="heart">
            <a:avLst/>
          </a:prstGeom>
          <a:solidFill>
            <a:schemeClr val="tx1">
              <a:lumMod val="65000"/>
            </a:schemeClr>
          </a:solidFill>
        </p:spPr>
        <p:style>
          <a:lnRef idx="1">
            <a:schemeClr val="accent4"/>
          </a:lnRef>
          <a:fillRef idx="2">
            <a:schemeClr val="accent4"/>
          </a:fillRef>
          <a:effectRef idx="1">
            <a:schemeClr val="accent4"/>
          </a:effectRef>
          <a:fontRef idx="minor">
            <a:schemeClr val="dk1"/>
          </a:fontRef>
        </p:style>
        <p:txBody>
          <a:bodyPr rtlCol="1" anchor="ctr">
            <a:noAutofit/>
          </a:bodyPr>
          <a:lstStyle/>
          <a:p>
            <a:pPr algn="l">
              <a:buNone/>
            </a:pPr>
            <a:r>
              <a:rPr lang="en-US" dirty="0" err="1" smtClean="0">
                <a:solidFill>
                  <a:schemeClr val="tx1"/>
                </a:solidFill>
                <a:effectLst>
                  <a:glow rad="228600">
                    <a:schemeClr val="accent4">
                      <a:satMod val="175000"/>
                      <a:alpha val="40000"/>
                    </a:schemeClr>
                  </a:glow>
                </a:effectLst>
              </a:rPr>
              <a:t>Amal</a:t>
            </a:r>
            <a:r>
              <a:rPr lang="en-US" dirty="0" smtClean="0">
                <a:solidFill>
                  <a:schemeClr val="tx1"/>
                </a:solidFill>
                <a:effectLst>
                  <a:glow rad="228600">
                    <a:schemeClr val="accent4">
                      <a:satMod val="175000"/>
                      <a:alpha val="40000"/>
                    </a:schemeClr>
                  </a:glow>
                </a:effectLst>
              </a:rPr>
              <a:t> AL-</a:t>
            </a:r>
            <a:r>
              <a:rPr lang="en-US" dirty="0" err="1" smtClean="0">
                <a:solidFill>
                  <a:schemeClr val="tx1"/>
                </a:solidFill>
                <a:effectLst>
                  <a:glow rad="228600">
                    <a:schemeClr val="accent4">
                      <a:satMod val="175000"/>
                      <a:alpha val="40000"/>
                    </a:schemeClr>
                  </a:glow>
                </a:effectLst>
              </a:rPr>
              <a:t>Lebdi</a:t>
            </a:r>
            <a:endParaRPr lang="en-US" dirty="0" smtClean="0">
              <a:solidFill>
                <a:schemeClr val="tx1"/>
              </a:solidFill>
              <a:effectLst>
                <a:glow rad="228600">
                  <a:schemeClr val="accent4">
                    <a:satMod val="175000"/>
                    <a:alpha val="40000"/>
                  </a:schemeClr>
                </a:glow>
              </a:effectLst>
            </a:endParaRPr>
          </a:p>
          <a:p>
            <a:pPr algn="l">
              <a:buNone/>
            </a:pPr>
            <a:r>
              <a:rPr lang="en-US" dirty="0" err="1" smtClean="0">
                <a:solidFill>
                  <a:schemeClr val="tx1"/>
                </a:solidFill>
                <a:effectLst>
                  <a:glow rad="228600">
                    <a:schemeClr val="accent2">
                      <a:satMod val="175000"/>
                      <a:alpha val="40000"/>
                    </a:schemeClr>
                  </a:glow>
                </a:effectLst>
              </a:rPr>
              <a:t>Bedoor</a:t>
            </a:r>
            <a:r>
              <a:rPr lang="en-US" dirty="0" smtClean="0">
                <a:solidFill>
                  <a:schemeClr val="tx1"/>
                </a:solidFill>
                <a:effectLst>
                  <a:glow rad="228600">
                    <a:schemeClr val="accent2">
                      <a:satMod val="175000"/>
                      <a:alpha val="40000"/>
                    </a:schemeClr>
                  </a:glow>
                </a:effectLst>
              </a:rPr>
              <a:t> AL-</a:t>
            </a:r>
            <a:r>
              <a:rPr lang="en-US" dirty="0" err="1" smtClean="0">
                <a:solidFill>
                  <a:schemeClr val="tx1"/>
                </a:solidFill>
                <a:effectLst>
                  <a:glow rad="228600">
                    <a:schemeClr val="accent2">
                      <a:satMod val="175000"/>
                      <a:alpha val="40000"/>
                    </a:schemeClr>
                  </a:glow>
                </a:effectLst>
              </a:rPr>
              <a:t>Motairi</a:t>
            </a:r>
            <a:endParaRPr lang="en-US" dirty="0" smtClean="0">
              <a:solidFill>
                <a:schemeClr val="tx1"/>
              </a:solidFill>
              <a:effectLst>
                <a:glow rad="228600">
                  <a:schemeClr val="accent2">
                    <a:satMod val="175000"/>
                    <a:alpha val="40000"/>
                  </a:schemeClr>
                </a:glow>
              </a:effectLst>
            </a:endParaRPr>
          </a:p>
          <a:p>
            <a:pPr algn="l">
              <a:buNone/>
            </a:pPr>
            <a:r>
              <a:rPr lang="en-US" dirty="0" err="1" smtClean="0">
                <a:solidFill>
                  <a:schemeClr val="tx1"/>
                </a:solidFill>
                <a:effectLst>
                  <a:glow rad="139700">
                    <a:schemeClr val="accent3">
                      <a:satMod val="175000"/>
                      <a:alpha val="40000"/>
                    </a:schemeClr>
                  </a:glow>
                </a:effectLst>
              </a:rPr>
              <a:t>Reem</a:t>
            </a:r>
            <a:r>
              <a:rPr lang="en-US" dirty="0" smtClean="0">
                <a:solidFill>
                  <a:schemeClr val="tx1"/>
                </a:solidFill>
                <a:effectLst>
                  <a:glow rad="139700">
                    <a:schemeClr val="accent3">
                      <a:satMod val="175000"/>
                      <a:alpha val="40000"/>
                    </a:schemeClr>
                  </a:glow>
                </a:effectLst>
              </a:rPr>
              <a:t> Mohammad</a:t>
            </a:r>
          </a:p>
          <a:p>
            <a:pPr algn="l">
              <a:buNone/>
            </a:pPr>
            <a:r>
              <a:rPr lang="en-US" dirty="0" smtClean="0">
                <a:solidFill>
                  <a:schemeClr val="tx1"/>
                </a:solidFill>
                <a:effectLst>
                  <a:glow rad="228600">
                    <a:schemeClr val="accent1">
                      <a:satMod val="175000"/>
                      <a:alpha val="40000"/>
                    </a:schemeClr>
                  </a:glow>
                </a:effectLst>
              </a:rPr>
              <a:t>Sara AL-</a:t>
            </a:r>
            <a:r>
              <a:rPr lang="en-US" dirty="0" err="1" smtClean="0">
                <a:solidFill>
                  <a:schemeClr val="tx1"/>
                </a:solidFill>
                <a:effectLst>
                  <a:glow rad="228600">
                    <a:schemeClr val="accent1">
                      <a:satMod val="175000"/>
                      <a:alpha val="40000"/>
                    </a:schemeClr>
                  </a:glow>
                </a:effectLst>
              </a:rPr>
              <a:t>Shaffee</a:t>
            </a:r>
            <a:endParaRPr lang="en-US" dirty="0" smtClean="0">
              <a:solidFill>
                <a:schemeClr val="tx1"/>
              </a:solidFill>
              <a:effectLst>
                <a:glow rad="228600">
                  <a:schemeClr val="accent1">
                    <a:satMod val="175000"/>
                    <a:alpha val="40000"/>
                  </a:schemeClr>
                </a:glow>
              </a:effectLst>
            </a:endParaRPr>
          </a:p>
          <a:p>
            <a:pPr algn="l">
              <a:buNone/>
            </a:pPr>
            <a:r>
              <a:rPr lang="en-US" dirty="0" err="1" smtClean="0">
                <a:solidFill>
                  <a:schemeClr val="tx1"/>
                </a:solidFill>
                <a:effectLst>
                  <a:glow rad="228600">
                    <a:schemeClr val="accent6">
                      <a:satMod val="175000"/>
                      <a:alpha val="40000"/>
                    </a:schemeClr>
                  </a:glow>
                </a:effectLst>
              </a:rPr>
              <a:t>Marwa</a:t>
            </a:r>
            <a:r>
              <a:rPr lang="en-US" dirty="0" smtClean="0">
                <a:solidFill>
                  <a:schemeClr val="tx1"/>
                </a:solidFill>
                <a:effectLst>
                  <a:glow rad="228600">
                    <a:schemeClr val="accent6">
                      <a:satMod val="175000"/>
                      <a:alpha val="40000"/>
                    </a:schemeClr>
                  </a:glow>
                </a:effectLst>
              </a:rPr>
              <a:t> AL-</a:t>
            </a:r>
            <a:r>
              <a:rPr lang="en-US" dirty="0" err="1" smtClean="0">
                <a:solidFill>
                  <a:schemeClr val="tx1"/>
                </a:solidFill>
                <a:effectLst>
                  <a:glow rad="228600">
                    <a:schemeClr val="accent6">
                      <a:satMod val="175000"/>
                      <a:alpha val="40000"/>
                    </a:schemeClr>
                  </a:glow>
                </a:effectLst>
              </a:rPr>
              <a:t>Shaikh</a:t>
            </a:r>
            <a:endParaRPr lang="en-US" b="1" dirty="0" smtClean="0">
              <a:ln>
                <a:solidFill>
                  <a:schemeClr val="accent2">
                    <a:lumMod val="50000"/>
                  </a:schemeClr>
                </a:solidFill>
              </a:ln>
              <a:solidFill>
                <a:schemeClr val="tx1"/>
              </a:solidFill>
              <a:effectLst>
                <a:glow rad="228600">
                  <a:schemeClr val="accent6">
                    <a:satMod val="175000"/>
                    <a:alpha val="40000"/>
                  </a:schemeClr>
                </a:glow>
              </a:effectLst>
            </a:endParaRPr>
          </a:p>
        </p:txBody>
      </p:sp>
      <p:sp>
        <p:nvSpPr>
          <p:cNvPr id="5" name="مخطط انسيابي: قرص ممغنط 4"/>
          <p:cNvSpPr/>
          <p:nvPr/>
        </p:nvSpPr>
        <p:spPr>
          <a:xfrm>
            <a:off x="5429256" y="1500174"/>
            <a:ext cx="3500462" cy="4429156"/>
          </a:xfrm>
          <a:prstGeom prst="flowChartMagneticDisk">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6" name="صورة 5" descr="63 Long Days Journey Into Night.jpg"/>
          <p:cNvPicPr>
            <a:picLocks noChangeAspect="1"/>
          </p:cNvPicPr>
          <p:nvPr/>
        </p:nvPicPr>
        <p:blipFill>
          <a:blip r:embed="rId2" cstate="print"/>
          <a:stretch>
            <a:fillRect/>
          </a:stretch>
        </p:blipFill>
        <p:spPr>
          <a:xfrm>
            <a:off x="5286380" y="2786058"/>
            <a:ext cx="3714776" cy="3286148"/>
          </a:xfrm>
          <a:prstGeom prst="ellipse">
            <a:avLst/>
          </a:prstGeom>
          <a:ln>
            <a:noFill/>
          </a:ln>
          <a:effectLst>
            <a:softEdge rad="112500"/>
          </a:effectLst>
        </p:spPr>
      </p:pic>
      <p:pic>
        <p:nvPicPr>
          <p:cNvPr id="7" name="صورة 6" descr="63 Long Days Journey Into Night.jpg"/>
          <p:cNvPicPr>
            <a:picLocks noChangeAspect="1"/>
          </p:cNvPicPr>
          <p:nvPr/>
        </p:nvPicPr>
        <p:blipFill>
          <a:blip r:embed="rId2" cstate="print"/>
          <a:stretch>
            <a:fillRect/>
          </a:stretch>
        </p:blipFill>
        <p:spPr>
          <a:xfrm>
            <a:off x="5286380" y="1500174"/>
            <a:ext cx="3857620" cy="1785950"/>
          </a:xfrm>
          <a:prstGeom prst="ellipse">
            <a:avLst/>
          </a:prstGeom>
          <a:ln>
            <a:noFill/>
          </a:ln>
          <a:effectLst>
            <a:softEdge rad="11250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u="sng" dirty="0" smtClean="0"/>
              <a:t>stage directions</a:t>
            </a:r>
            <a:endParaRPr lang="ar-SA" dirty="0"/>
          </a:p>
        </p:txBody>
      </p:sp>
      <p:sp>
        <p:nvSpPr>
          <p:cNvPr id="3" name="عنصر نائب للمحتوى 2"/>
          <p:cNvSpPr>
            <a:spLocks noGrp="1"/>
          </p:cNvSpPr>
          <p:nvPr>
            <p:ph idx="1"/>
          </p:nvPr>
        </p:nvSpPr>
        <p:spPr/>
        <p:txBody>
          <a:bodyPr/>
          <a:lstStyle/>
          <a:p>
            <a:pPr algn="l">
              <a:buNone/>
            </a:pPr>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The stage direction is a very important technique in this play . The stage direction are a way to help the audience to see the characters as O'Neill visualized them . The stage directions reflect O'Neill's realistic view of his characters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p>
          <a:p>
            <a:pPr algn="l">
              <a:buNone/>
            </a:pPr>
            <a:endParaRPr lang="ar-S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u="sng" dirty="0" smtClean="0"/>
              <a:t>stage directions</a:t>
            </a:r>
            <a:endParaRPr lang="ar-SA" dirty="0"/>
          </a:p>
        </p:txBody>
      </p:sp>
      <p:sp>
        <p:nvSpPr>
          <p:cNvPr id="3" name="عنصر نائب للمحتوى 2"/>
          <p:cNvSpPr>
            <a:spLocks noGrp="1"/>
          </p:cNvSpPr>
          <p:nvPr>
            <p:ph idx="1"/>
          </p:nvPr>
        </p:nvSpPr>
        <p:spPr/>
        <p:txBody>
          <a:bodyPr>
            <a:normAutofit lnSpcReduction="10000"/>
          </a:bodyPr>
          <a:lstStyle/>
          <a:p>
            <a:pPr algn="l">
              <a:buNone/>
            </a:pPr>
            <a:r>
              <a:rPr lang="en-US" dirty="0" smtClean="0"/>
              <a:t>O'Neill makes extensive use of stage directions because the play is meant to be read as much as it is meant to be performed. O'Neill's stage directions give directors strong insights into how to interpret the work; they also make the play able to stand up well as a piece of text. the stage directions describe the four central characters, inform readers that the Tyrone family is well educated by showing the books look well-used.</a:t>
            </a:r>
            <a:endParaRPr lang="ar-S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u="sng" dirty="0" smtClean="0"/>
              <a:t>Irony </a:t>
            </a:r>
            <a:endParaRPr lang="ar-SA" dirty="0"/>
          </a:p>
        </p:txBody>
      </p:sp>
      <p:sp>
        <p:nvSpPr>
          <p:cNvPr id="3" name="عنصر نائب للمحتوى 2"/>
          <p:cNvSpPr>
            <a:spLocks noGrp="1"/>
          </p:cNvSpPr>
          <p:nvPr>
            <p:ph idx="1"/>
          </p:nvPr>
        </p:nvSpPr>
        <p:spPr/>
        <p:txBody>
          <a:bodyPr/>
          <a:lstStyle/>
          <a:p>
            <a:pPr algn="l">
              <a:buNone/>
            </a:pPr>
            <a:r>
              <a:rPr lang="en-US" dirty="0" smtClean="0"/>
              <a:t>The play's final words are hers, irony in her words: "I fell in love with James Tyrone and was so happy for a time.". Finishing in this way indicates that despite Edmund's triumph, not everything has been resolved. Although Edmund has forgiven his family, he cannot save them, nor can he force them to forgive each other.</a:t>
            </a:r>
          </a:p>
          <a:p>
            <a:pPr algn="l"/>
            <a:endParaRPr lang="ar-S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u="sng" dirty="0" smtClean="0"/>
              <a:t>Ghost Imagery</a:t>
            </a:r>
            <a:endParaRPr lang="ar-SA" dirty="0"/>
          </a:p>
        </p:txBody>
      </p:sp>
      <p:pic>
        <p:nvPicPr>
          <p:cNvPr id="4" name="عنصر نائب للمحتوى 3" descr="real-ghost-photo.jpg"/>
          <p:cNvPicPr>
            <a:picLocks noGrp="1" noChangeAspect="1"/>
          </p:cNvPicPr>
          <p:nvPr>
            <p:ph idx="1"/>
          </p:nvPr>
        </p:nvPicPr>
        <p:blipFill>
          <a:blip r:embed="rId3" cstate="print"/>
          <a:stretch>
            <a:fillRect/>
          </a:stretch>
        </p:blipFill>
        <p:spPr>
          <a:xfrm>
            <a:off x="285720" y="1714488"/>
            <a:ext cx="8572560" cy="4786345"/>
          </a:xfr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u="sng" dirty="0" smtClean="0"/>
              <a:t>Ghost Imagery</a:t>
            </a:r>
            <a:endParaRPr lang="ar-SA" dirty="0"/>
          </a:p>
        </p:txBody>
      </p:sp>
      <p:sp>
        <p:nvSpPr>
          <p:cNvPr id="3" name="عنصر نائب للمحتوى 2"/>
          <p:cNvSpPr>
            <a:spLocks noGrp="1"/>
          </p:cNvSpPr>
          <p:nvPr>
            <p:ph idx="1"/>
          </p:nvPr>
        </p:nvSpPr>
        <p:spPr/>
        <p:txBody>
          <a:bodyPr>
            <a:normAutofit fontScale="92500" lnSpcReduction="10000"/>
          </a:bodyPr>
          <a:lstStyle/>
          <a:p>
            <a:pPr algn="l">
              <a:buNone/>
            </a:pPr>
            <a:r>
              <a:rPr lang="en-US" dirty="0"/>
              <a:t> </a:t>
            </a:r>
            <a:r>
              <a:rPr lang="en-US" dirty="0" smtClean="0"/>
              <a:t>      At the end of the act3 , Tyrone warns his wife  that she'll be mad as a ghost if she continues. The word is not accidental: metaphorically, she's a phantom. She wanders around the house, detached from the world of the living, isolated and constantly reliving past moments. </a:t>
            </a:r>
          </a:p>
          <a:p>
            <a:pPr algn="l">
              <a:buNone/>
            </a:pPr>
            <a:r>
              <a:rPr lang="en-US" dirty="0" smtClean="0"/>
              <a:t>Also, Edmund speaks to his father in act 4  about his feeling of being in the fog; he feels like a ghost who drowned long ago, wandering in the mists, and he likes the feeling.</a:t>
            </a:r>
          </a:p>
          <a:p>
            <a:endParaRPr lang="ar-SA"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Fog</a:t>
            </a:r>
            <a:endParaRPr lang="ar-SA" dirty="0"/>
          </a:p>
        </p:txBody>
      </p:sp>
      <p:pic>
        <p:nvPicPr>
          <p:cNvPr id="4" name="عنصر نائب للمحتوى 3" descr="fog.jpg"/>
          <p:cNvPicPr>
            <a:picLocks noGrp="1" noChangeAspect="1"/>
          </p:cNvPicPr>
          <p:nvPr>
            <p:ph idx="1"/>
          </p:nvPr>
        </p:nvPicPr>
        <p:blipFill>
          <a:blip r:embed="rId3" cstate="print"/>
          <a:stretch>
            <a:fillRect/>
          </a:stretch>
        </p:blipFill>
        <p:spPr>
          <a:xfrm>
            <a:off x="357158" y="1600200"/>
            <a:ext cx="8429683" cy="4972072"/>
          </a:xfr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Fog </a:t>
            </a:r>
            <a:r>
              <a:rPr lang="en-US" dirty="0" smtClean="0"/>
              <a:t/>
            </a:r>
            <a:br>
              <a:rPr lang="en-US" dirty="0" smtClean="0"/>
            </a:br>
            <a:endParaRPr lang="ar-SA" dirty="0"/>
          </a:p>
        </p:txBody>
      </p:sp>
      <p:sp>
        <p:nvSpPr>
          <p:cNvPr id="3" name="عنصر نائب للمحتوى 2"/>
          <p:cNvSpPr>
            <a:spLocks noGrp="1"/>
          </p:cNvSpPr>
          <p:nvPr>
            <p:ph idx="1"/>
          </p:nvPr>
        </p:nvSpPr>
        <p:spPr/>
        <p:txBody>
          <a:bodyPr>
            <a:normAutofit lnSpcReduction="10000"/>
          </a:bodyPr>
          <a:lstStyle/>
          <a:p>
            <a:pPr algn="l" rtl="0">
              <a:buNone/>
            </a:pPr>
            <a:r>
              <a:rPr lang="en-US" b="1" dirty="0" smtClean="0"/>
              <a:t> </a:t>
            </a:r>
            <a:endParaRPr lang="en-US" dirty="0" smtClean="0"/>
          </a:p>
          <a:p>
            <a:pPr algn="l" rtl="0">
              <a:buNone/>
            </a:pPr>
            <a:r>
              <a:rPr lang="en-US" dirty="0" smtClean="0"/>
              <a:t>             Fog can represent a number of different things (estrangement, retreating into one's self, blindness) in </a:t>
            </a:r>
            <a:r>
              <a:rPr lang="en-US" i="1" dirty="0" smtClean="0"/>
              <a:t>Long Day's Journey</a:t>
            </a:r>
            <a:r>
              <a:rPr lang="en-US" dirty="0" smtClean="0"/>
              <a:t>, but generally, for all of the characters, fog is dark, isolating, and unstoppable. Both Edmund and Mary attempt at various moments to escape or transcend reality, and both use fog as a metaphor or mechanism for doing so. </a:t>
            </a:r>
          </a:p>
          <a:p>
            <a:endParaRPr lang="ar-S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Morphine and Alcohol</a:t>
            </a:r>
            <a:r>
              <a:rPr lang="en-US" dirty="0" smtClean="0"/>
              <a:t/>
            </a:r>
            <a:br>
              <a:rPr lang="en-US" dirty="0" smtClean="0"/>
            </a:br>
            <a:endParaRPr lang="ar-SA" dirty="0"/>
          </a:p>
        </p:txBody>
      </p:sp>
      <p:pic>
        <p:nvPicPr>
          <p:cNvPr id="4" name="عنصر نائب للمحتوى 3" descr="maar_FrenchWomenDrinkWine_01_v.jpg"/>
          <p:cNvPicPr>
            <a:picLocks noGrp="1" noChangeAspect="1"/>
          </p:cNvPicPr>
          <p:nvPr>
            <p:ph idx="1"/>
          </p:nvPr>
        </p:nvPicPr>
        <p:blipFill>
          <a:blip r:embed="rId3" cstate="print"/>
          <a:stretch>
            <a:fillRect/>
          </a:stretch>
        </p:blipFill>
        <p:spPr>
          <a:xfrm>
            <a:off x="714348" y="1857364"/>
            <a:ext cx="8001056" cy="4643470"/>
          </a:xfr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Morphine and Alcohol</a:t>
            </a:r>
            <a:r>
              <a:rPr lang="en-US" dirty="0" smtClean="0"/>
              <a:t/>
            </a:r>
            <a:br>
              <a:rPr lang="en-US" dirty="0" smtClean="0"/>
            </a:br>
            <a:endParaRPr lang="ar-SA" dirty="0"/>
          </a:p>
        </p:txBody>
      </p:sp>
      <p:sp>
        <p:nvSpPr>
          <p:cNvPr id="3" name="عنصر نائب للمحتوى 2"/>
          <p:cNvSpPr>
            <a:spLocks noGrp="1"/>
          </p:cNvSpPr>
          <p:nvPr>
            <p:ph idx="1"/>
          </p:nvPr>
        </p:nvSpPr>
        <p:spPr/>
        <p:txBody>
          <a:bodyPr>
            <a:normAutofit/>
          </a:bodyPr>
          <a:lstStyle/>
          <a:p>
            <a:pPr algn="l" rtl="0"/>
            <a:r>
              <a:rPr lang="en-US" dirty="0" smtClean="0"/>
              <a:t>Alcohol and morphine function (as drugs often do in literature) as symbols of retreat. Basically, no one in the family has anywhere to go – literally or metaphorically – so they have two options: fight or flight. They fight often (especially the male characters), but they also spend a lot of time fleeing, turning to drugs and alcohol to hide from reality. </a:t>
            </a:r>
          </a:p>
          <a:p>
            <a:endParaRPr lang="ar-SA"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Day and Night</a:t>
            </a:r>
            <a:r>
              <a:rPr lang="en-US" dirty="0" smtClean="0"/>
              <a:t/>
            </a:r>
            <a:br>
              <a:rPr lang="en-US" dirty="0" smtClean="0"/>
            </a:br>
            <a:endParaRPr lang="ar-SA" dirty="0"/>
          </a:p>
        </p:txBody>
      </p:sp>
      <p:pic>
        <p:nvPicPr>
          <p:cNvPr id="4" name="عنصر نائب للمحتوى 3" descr="gpw-200702-75-NASA-ISS002-E-7377-space-ocean-terminator-night-and-day-20010617-Earth-medium.jpg"/>
          <p:cNvPicPr>
            <a:picLocks noGrp="1" noChangeAspect="1"/>
          </p:cNvPicPr>
          <p:nvPr>
            <p:ph idx="1"/>
          </p:nvPr>
        </p:nvPicPr>
        <p:blipFill>
          <a:blip r:embed="rId3" cstate="print"/>
          <a:stretch>
            <a:fillRect/>
          </a:stretch>
        </p:blipFill>
        <p:spPr>
          <a:xfrm>
            <a:off x="642910" y="1500174"/>
            <a:ext cx="8215370" cy="4643470"/>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dirty="0"/>
          </a:p>
        </p:txBody>
      </p:sp>
      <p:sp>
        <p:nvSpPr>
          <p:cNvPr id="4" name="عنوان 4"/>
          <p:cNvSpPr txBox="1">
            <a:spLocks/>
          </p:cNvSpPr>
          <p:nvPr/>
        </p:nvSpPr>
        <p:spPr>
          <a:xfrm>
            <a:off x="304800" y="457200"/>
            <a:ext cx="8686800" cy="8382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1" anchor="ctr">
            <a:normAutofit fontScale="85000" lnSpcReduction="10000"/>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400" b="0" i="0" u="none" strike="noStrike" kern="1200" cap="none" spc="0" normalizeH="0" baseline="0" noProof="0" smtClean="0">
                <a:ln>
                  <a:noFill/>
                </a:ln>
                <a:solidFill>
                  <a:schemeClr val="dk1"/>
                </a:solidFill>
                <a:effectLst/>
                <a:uLnTx/>
                <a:uFillTx/>
                <a:latin typeface="+mn-lt"/>
                <a:ea typeface="+mn-ea"/>
                <a:cs typeface="+mn-cs"/>
              </a:rPr>
              <a:t> </a:t>
            </a:r>
            <a:r>
              <a:rPr kumimoji="0" lang="en-US" sz="4400" b="1" i="0" u="none" strike="noStrike" kern="1200" cap="none" spc="0" normalizeH="0" baseline="0" noProof="0" smtClean="0">
                <a:ln w="18000">
                  <a:solidFill>
                    <a:schemeClr val="accent2">
                      <a:satMod val="140000"/>
                    </a:schemeClr>
                  </a:solidFill>
                  <a:prstDash val="solid"/>
                  <a:miter lim="800000"/>
                </a:ln>
                <a:noFill/>
                <a:effectLst>
                  <a:outerShdw blurRad="25500" dist="23000" dir="7020000" algn="tl">
                    <a:srgbClr val="000000">
                      <a:alpha val="50000"/>
                    </a:srgbClr>
                  </a:outerShdw>
                </a:effectLst>
                <a:uLnTx/>
                <a:uFillTx/>
                <a:latin typeface="+mn-lt"/>
                <a:ea typeface="+mn-ea"/>
                <a:cs typeface="+mn-cs"/>
              </a:rPr>
              <a:t>EUGENE O’NEILL’S</a:t>
            </a:r>
            <a:r>
              <a:rPr kumimoji="0" lang="en-US" sz="4400" b="0" i="0" u="none" strike="noStrike" kern="1200" cap="none" spc="0" normalizeH="0" baseline="0" noProof="0" smtClean="0">
                <a:ln>
                  <a:noFill/>
                </a:ln>
                <a:solidFill>
                  <a:schemeClr val="accent2">
                    <a:lumMod val="60000"/>
                    <a:lumOff val="40000"/>
                  </a:schemeClr>
                </a:solidFill>
                <a:effectLst/>
                <a:uLnTx/>
                <a:uFillTx/>
                <a:latin typeface="+mn-lt"/>
                <a:ea typeface="+mn-ea"/>
                <a:cs typeface="+mn-cs"/>
              </a:rPr>
              <a:t>.</a:t>
            </a:r>
            <a:r>
              <a:rPr kumimoji="0" lang="ar-SA" sz="4400" b="0" i="0" u="none" strike="noStrike" kern="1200" cap="none" spc="0" normalizeH="0" baseline="0" noProof="0" smtClean="0">
                <a:ln>
                  <a:noFill/>
                </a:ln>
                <a:solidFill>
                  <a:schemeClr val="dk1"/>
                </a:solidFill>
                <a:effectLst/>
                <a:uLnTx/>
                <a:uFillTx/>
                <a:latin typeface="+mn-lt"/>
                <a:ea typeface="+mn-ea"/>
                <a:cs typeface="+mn-cs"/>
              </a:rPr>
              <a:t>  </a:t>
            </a:r>
            <a:r>
              <a:rPr kumimoji="0" lang="en-US" sz="4400" b="1" i="0" u="none" strike="noStrike" kern="1200" cap="none" spc="0" normalizeH="0" baseline="0" noProof="0" smtClean="0">
                <a:ln w="18000">
                  <a:solidFill>
                    <a:schemeClr val="accent2">
                      <a:satMod val="140000"/>
                    </a:schemeClr>
                  </a:solidFill>
                  <a:prstDash val="solid"/>
                  <a:miter lim="800000"/>
                </a:ln>
                <a:noFill/>
                <a:effectLst>
                  <a:outerShdw blurRad="25500" dist="23000" dir="7020000" algn="tl">
                    <a:srgbClr val="000000">
                      <a:alpha val="50000"/>
                    </a:srgbClr>
                  </a:outerShdw>
                </a:effectLst>
                <a:uLnTx/>
                <a:uFillTx/>
                <a:latin typeface="+mn-lt"/>
                <a:ea typeface="+mn-ea"/>
                <a:cs typeface="+mn-cs"/>
              </a:rPr>
              <a:t>Long day’s journey by</a:t>
            </a:r>
            <a:endParaRPr kumimoji="0" lang="ar-SA" sz="4400" b="0" i="0" u="none" strike="noStrike" kern="1200" cap="none" spc="0" normalizeH="0" baseline="0" noProof="0" dirty="0">
              <a:ln>
                <a:noFill/>
              </a:ln>
              <a:solidFill>
                <a:schemeClr val="dk1"/>
              </a:solidFill>
              <a:effectLst/>
              <a:uLnTx/>
              <a:uFillTx/>
              <a:latin typeface="+mn-lt"/>
              <a:ea typeface="+mn-ea"/>
              <a:cs typeface="+mn-cs"/>
            </a:endParaRPr>
          </a:p>
        </p:txBody>
      </p:sp>
      <p:pic>
        <p:nvPicPr>
          <p:cNvPr id="5" name="Picture 2" descr="F:\510KVD0MF9L__SL500_SS75_.jpg"/>
          <p:cNvPicPr>
            <a:picLocks noChangeAspect="1" noChangeArrowheads="1"/>
          </p:cNvPicPr>
          <p:nvPr/>
        </p:nvPicPr>
        <p:blipFill>
          <a:blip r:embed="rId3" cstate="print"/>
          <a:stretch>
            <a:fillRect/>
          </a:stretch>
        </p:blipFill>
        <p:spPr bwMode="auto">
          <a:xfrm>
            <a:off x="6286512" y="2428868"/>
            <a:ext cx="2428892" cy="3071834"/>
          </a:xfrm>
          <a:prstGeom prst="cloudCallout">
            <a:avLst/>
          </a:prstGeom>
          <a:ln w="63500" cap="rnd">
            <a:solidFill>
              <a:schemeClr val="accent6">
                <a:lumMod val="60000"/>
                <a:lumOff val="40000"/>
              </a:schemeClr>
            </a:solidFill>
          </a:ln>
          <a:effectLst>
            <a:glow rad="228600">
              <a:schemeClr val="accent2">
                <a:satMod val="175000"/>
                <a:alpha val="40000"/>
              </a:schemeClr>
            </a:glow>
            <a:outerShdw blurRad="381000" dist="292100" dir="5400000" sx="-80000" sy="-18000" rotWithShape="0">
              <a:srgbClr val="000000">
                <a:alpha val="22000"/>
              </a:srgbClr>
            </a:outerShdw>
          </a:effectLst>
          <a:scene3d>
            <a:camera prst="perspectiveHeroicExtremeLeftFacing"/>
            <a:lightRig rig="contrasting" dir="t">
              <a:rot lat="0" lon="0" rev="3000000"/>
            </a:lightRig>
          </a:scene3d>
          <a:sp3d contourW="7620">
            <a:bevelT w="95250" h="31750"/>
            <a:contourClr>
              <a:srgbClr val="333333"/>
            </a:contourClr>
          </a:sp3d>
        </p:spPr>
      </p:pic>
      <p:pic>
        <p:nvPicPr>
          <p:cNvPr id="6" name="Picture 3" descr="F:\5120GCVYFSL__SL500_SS100_.jpg"/>
          <p:cNvPicPr>
            <a:picLocks noChangeAspect="1" noChangeArrowheads="1"/>
          </p:cNvPicPr>
          <p:nvPr/>
        </p:nvPicPr>
        <p:blipFill>
          <a:blip r:embed="rId4" cstate="print"/>
          <a:srcRect/>
          <a:stretch>
            <a:fillRect/>
          </a:stretch>
        </p:blipFill>
        <p:spPr bwMode="auto">
          <a:xfrm>
            <a:off x="785786" y="2357430"/>
            <a:ext cx="2214578" cy="2928958"/>
          </a:xfrm>
          <a:prstGeom prst="cloudCallout">
            <a:avLst/>
          </a:prstGeom>
          <a:ln w="63500" cap="rnd">
            <a:solidFill>
              <a:schemeClr val="accent6">
                <a:lumMod val="60000"/>
                <a:lumOff val="40000"/>
              </a:schemeClr>
            </a:solidFill>
          </a:ln>
          <a:effectLst>
            <a:glow rad="228600">
              <a:schemeClr val="accent2">
                <a:satMod val="175000"/>
                <a:alpha val="40000"/>
              </a:schemeClr>
            </a:glow>
            <a:outerShdw blurRad="381000" dist="292100" dir="5400000" sx="-80000" sy="-18000" rotWithShape="0">
              <a:srgbClr val="000000">
                <a:alpha val="22000"/>
              </a:srgbClr>
            </a:outerShdw>
          </a:effectLst>
          <a:scene3d>
            <a:camera prst="perspectiveHeroicExtremeRightFacing"/>
            <a:lightRig rig="contrasting" dir="t">
              <a:rot lat="0" lon="0" rev="3000000"/>
            </a:lightRig>
          </a:scene3d>
          <a:sp3d contourW="7620">
            <a:bevelT w="95250" h="31750"/>
            <a:contourClr>
              <a:srgbClr val="333333"/>
            </a:contourClr>
          </a:sp3d>
        </p:spPr>
      </p:pic>
      <p:pic>
        <p:nvPicPr>
          <p:cNvPr id="7" name="Picture 4" descr="F:\224346.jpg"/>
          <p:cNvPicPr>
            <a:picLocks noChangeAspect="1" noChangeArrowheads="1"/>
          </p:cNvPicPr>
          <p:nvPr/>
        </p:nvPicPr>
        <p:blipFill>
          <a:blip r:embed="rId5" cstate="print"/>
          <a:srcRect/>
          <a:stretch>
            <a:fillRect/>
          </a:stretch>
        </p:blipFill>
        <p:spPr bwMode="auto">
          <a:xfrm>
            <a:off x="3428992" y="1571612"/>
            <a:ext cx="2643206" cy="3429024"/>
          </a:xfrm>
          <a:prstGeom prst="flowChartPunchedTape">
            <a:avLst/>
          </a:prstGeom>
          <a:ln w="63500" cap="rnd">
            <a:solidFill>
              <a:schemeClr val="accent2"/>
            </a:solidFill>
          </a:ln>
          <a:effectLst>
            <a:glow rad="228600">
              <a:schemeClr val="accent2">
                <a:satMod val="175000"/>
                <a:alpha val="40000"/>
              </a:schemeClr>
            </a:glow>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Day and Night</a:t>
            </a:r>
            <a:r>
              <a:rPr lang="en-US" dirty="0" smtClean="0"/>
              <a:t/>
            </a:r>
            <a:br>
              <a:rPr lang="en-US" dirty="0" smtClean="0"/>
            </a:br>
            <a:endParaRPr lang="ar-SA" dirty="0"/>
          </a:p>
        </p:txBody>
      </p:sp>
      <p:sp>
        <p:nvSpPr>
          <p:cNvPr id="3" name="عنصر نائب للمحتوى 2"/>
          <p:cNvSpPr>
            <a:spLocks noGrp="1"/>
          </p:cNvSpPr>
          <p:nvPr>
            <p:ph idx="1"/>
          </p:nvPr>
        </p:nvSpPr>
        <p:spPr/>
        <p:txBody>
          <a:bodyPr>
            <a:normAutofit/>
          </a:bodyPr>
          <a:lstStyle/>
          <a:p>
            <a:pPr algn="l" rtl="0">
              <a:buNone/>
            </a:pPr>
            <a:r>
              <a:rPr lang="en-US" dirty="0" smtClean="0"/>
              <a:t>         The progress of day to night is one of the central symbols of </a:t>
            </a:r>
            <a:r>
              <a:rPr lang="en-US" i="1" dirty="0" smtClean="0"/>
              <a:t>Long Day's Journey</a:t>
            </a:r>
            <a:r>
              <a:rPr lang="en-US" dirty="0" smtClean="0"/>
              <a:t>. The Tyrone family is caught in a similar cycle. They attack each other, they say something mean, they feel bad, they apologize…it's the family feud that never ends. The whole play is built around these cycles. </a:t>
            </a:r>
          </a:p>
          <a:p>
            <a:endParaRPr lang="ar-SA"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The Wedding Dress</a:t>
            </a:r>
            <a:endParaRPr lang="ar-SA" dirty="0"/>
          </a:p>
        </p:txBody>
      </p:sp>
      <p:pic>
        <p:nvPicPr>
          <p:cNvPr id="4" name="عنصر نائب للمحتوى 3" descr="23746_10_9_2007_6_43_12_PM_-_queen_victoria_wedding_veil.jpg"/>
          <p:cNvPicPr>
            <a:picLocks noGrp="1" noChangeAspect="1"/>
          </p:cNvPicPr>
          <p:nvPr>
            <p:ph idx="1"/>
          </p:nvPr>
        </p:nvPicPr>
        <p:blipFill>
          <a:blip r:embed="rId3" cstate="print"/>
          <a:stretch>
            <a:fillRect/>
          </a:stretch>
        </p:blipFill>
        <p:spPr>
          <a:xfrm>
            <a:off x="428596" y="1600200"/>
            <a:ext cx="8358246" cy="5043510"/>
          </a:xfr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l">
              <a:buNone/>
            </a:pPr>
            <a:r>
              <a:rPr lang="en-US" dirty="0" smtClean="0"/>
              <a:t>       -</a:t>
            </a:r>
            <a:r>
              <a:rPr lang="en-US" b="1" dirty="0" smtClean="0"/>
              <a:t>The wedding dress</a:t>
            </a:r>
            <a:r>
              <a:rPr lang="en-US" dirty="0" smtClean="0"/>
              <a:t> is a symbol: it represents lost promise and lost happiness.</a:t>
            </a:r>
          </a:p>
          <a:p>
            <a:pPr algn="l">
              <a:buNone/>
            </a:pPr>
            <a:r>
              <a:rPr lang="en-US" b="1" dirty="0" smtClean="0"/>
              <a:t>-The light</a:t>
            </a:r>
            <a:r>
              <a:rPr lang="en-US" dirty="0" smtClean="0"/>
              <a:t> is symbol in act 4 . the lights are all on during this conversation between father and son. Edmund and Tyrone come to understand each other, to see each other, better than they ever have before. At the end of the </a:t>
            </a:r>
            <a:r>
              <a:rPr lang="ar-SA" dirty="0" smtClean="0"/>
              <a:t>.</a:t>
            </a:r>
            <a:r>
              <a:rPr lang="en-US" dirty="0" smtClean="0"/>
              <a:t>conversation, the lights are turned off again</a:t>
            </a:r>
          </a:p>
          <a:p>
            <a:endParaRPr lang="ar-SA"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The Wedding Dress and Booth's Praise</a:t>
            </a:r>
            <a:r>
              <a:rPr lang="en-US" dirty="0" smtClean="0"/>
              <a:t/>
            </a:r>
            <a:br>
              <a:rPr lang="en-US" dirty="0" smtClean="0"/>
            </a:br>
            <a:endParaRPr lang="ar-SA" dirty="0"/>
          </a:p>
        </p:txBody>
      </p:sp>
      <p:sp>
        <p:nvSpPr>
          <p:cNvPr id="3" name="عنصر نائب للمحتوى 2"/>
          <p:cNvSpPr>
            <a:spLocks noGrp="1"/>
          </p:cNvSpPr>
          <p:nvPr>
            <p:ph idx="1"/>
          </p:nvPr>
        </p:nvSpPr>
        <p:spPr/>
        <p:txBody>
          <a:bodyPr>
            <a:normAutofit fontScale="92500" lnSpcReduction="20000"/>
          </a:bodyPr>
          <a:lstStyle/>
          <a:p>
            <a:pPr algn="l" rtl="0">
              <a:buNone/>
            </a:pPr>
            <a:r>
              <a:rPr lang="en-US" dirty="0" smtClean="0"/>
              <a:t>             Both of the Tyrone parents have a carefully hidden object that they used to look at every once in a while to remind themselves about what they've lost. Mary's wedding dress brings to mind her happiness with her father, innocence, youth, beauty – what you will. James keeps a piece of paper printed with praise from famous actor Edwin Booth of James's performance of Othello. The dress and the paper each stand in for a history that's dead to the </a:t>
            </a:r>
            <a:r>
              <a:rPr lang="en-US" dirty="0" err="1" smtClean="0"/>
              <a:t>Tyrones</a:t>
            </a:r>
            <a:r>
              <a:rPr lang="en-US" dirty="0" smtClean="0"/>
              <a:t>, leading to the loss of the objects themselves. </a:t>
            </a:r>
          </a:p>
          <a:p>
            <a:endParaRPr lang="ar-SA"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a:buNone/>
            </a:pPr>
            <a:endParaRPr lang="ar-SA" dirty="0"/>
          </a:p>
        </p:txBody>
      </p:sp>
      <p:sp>
        <p:nvSpPr>
          <p:cNvPr id="4" name="سحابة 3"/>
          <p:cNvSpPr/>
          <p:nvPr/>
        </p:nvSpPr>
        <p:spPr>
          <a:xfrm>
            <a:off x="0" y="785794"/>
            <a:ext cx="8715468" cy="6572272"/>
          </a:xfrm>
          <a:prstGeom prst="cloud">
            <a:avLst/>
          </a:prstGeom>
          <a:solidFill>
            <a:schemeClr val="bg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l">
              <a:buNone/>
            </a:pPr>
            <a:r>
              <a:rPr lang="en-US" sz="2800" dirty="0" smtClean="0"/>
              <a:t>Illusion(denial) : Marry doesn't like to speak about her problems with addiction, but Edmund thinks that confronting the past will help her.</a:t>
            </a:r>
          </a:p>
          <a:p>
            <a:pPr algn="l">
              <a:buNone/>
            </a:pPr>
            <a:r>
              <a:rPr lang="en-US" sz="2800" dirty="0" smtClean="0"/>
              <a:t>- Past is represented through her dialogue with her husband . She says that she lost many friends when she married Tyrone, because he was an actor. Also, she had a baby between Jamie and Edmund, Eugene, who died. Edmund was born in part to replace Eugene</a:t>
            </a:r>
            <a:r>
              <a:rPr lang="en-US" dirty="0" smtClean="0"/>
              <a:t>.</a:t>
            </a:r>
          </a:p>
        </p:txBody>
      </p:sp>
      <p:sp>
        <p:nvSpPr>
          <p:cNvPr id="5" name="مخطط انسيابي: محطة طرفية 4"/>
          <p:cNvSpPr/>
          <p:nvPr/>
        </p:nvSpPr>
        <p:spPr>
          <a:xfrm>
            <a:off x="428596" y="428604"/>
            <a:ext cx="2428892" cy="785818"/>
          </a:xfrm>
          <a:prstGeom prst="flowChartTerminator">
            <a:avLst/>
          </a:prstGeom>
          <a:solidFill>
            <a:schemeClr val="bg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u="sng" dirty="0" smtClean="0"/>
              <a:t>Past Devices:</a:t>
            </a:r>
            <a:r>
              <a:rPr lang="en-US" sz="2800" dirty="0" smtClean="0"/>
              <a:t/>
            </a:r>
            <a:br>
              <a:rPr lang="en-US" sz="2800" dirty="0" smtClean="0"/>
            </a:br>
            <a:endParaRPr lang="ar-SA"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a:buNone/>
            </a:pPr>
            <a:endParaRPr lang="ar-SA" dirty="0"/>
          </a:p>
        </p:txBody>
      </p:sp>
      <p:sp>
        <p:nvSpPr>
          <p:cNvPr id="4" name="مخطط انسيابي: شريط مثقب 3"/>
          <p:cNvSpPr/>
          <p:nvPr/>
        </p:nvSpPr>
        <p:spPr>
          <a:xfrm>
            <a:off x="142844" y="142852"/>
            <a:ext cx="9001156" cy="4214842"/>
          </a:xfrm>
          <a:prstGeom prst="flowChartPunchedTape">
            <a:avLst/>
          </a:prstGeom>
          <a:solidFill>
            <a:schemeClr val="bg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l">
              <a:buNone/>
            </a:pPr>
            <a:r>
              <a:rPr lang="en-US" sz="2400" dirty="0" smtClean="0"/>
              <a:t>Flashback: Mary remembers some moments from the past in act 3 when she complains to the maid about some of Tyrone’s faults. Mary speaks about her youth. She used to want to be a nun. Her other dream was to be a concert pianist. Mary also remembers meeting Mr. Tyrone, and how in love she once was. Brief touching moment of tenderness between Mary and Tyrone in act 3 speaking about their love in the past.</a:t>
            </a:r>
          </a:p>
        </p:txBody>
      </p:sp>
      <p:sp>
        <p:nvSpPr>
          <p:cNvPr id="5" name="مخطط انسيابي: بيانات 4"/>
          <p:cNvSpPr/>
          <p:nvPr/>
        </p:nvSpPr>
        <p:spPr>
          <a:xfrm>
            <a:off x="4929190" y="3643314"/>
            <a:ext cx="3857652" cy="2714620"/>
          </a:xfrm>
          <a:prstGeom prst="flowChartInputOutput">
            <a:avLst/>
          </a:prstGeom>
          <a:solidFill>
            <a:schemeClr val="tx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6" name="صورة 5" descr="longdays2b.jpg"/>
          <p:cNvPicPr>
            <a:picLocks noChangeAspect="1"/>
          </p:cNvPicPr>
          <p:nvPr/>
        </p:nvPicPr>
        <p:blipFill>
          <a:blip r:embed="rId2" cstate="print"/>
          <a:stretch>
            <a:fillRect/>
          </a:stretch>
        </p:blipFill>
        <p:spPr>
          <a:xfrm>
            <a:off x="6000760" y="3429000"/>
            <a:ext cx="1928826" cy="307183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dirty="0"/>
          </a:p>
        </p:txBody>
      </p:sp>
      <p:sp>
        <p:nvSpPr>
          <p:cNvPr id="4" name="مخطط انسيابي: متعدد المستندات 3"/>
          <p:cNvSpPr/>
          <p:nvPr/>
        </p:nvSpPr>
        <p:spPr>
          <a:xfrm>
            <a:off x="357158" y="1500174"/>
            <a:ext cx="8358246" cy="4857784"/>
          </a:xfrm>
          <a:prstGeom prst="flowChartMultidocument">
            <a:avLst/>
          </a:prstGeom>
          <a:solidFill>
            <a:schemeClr val="tx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l"/>
            <a:r>
              <a:rPr lang="en-US" sz="2800" dirty="0" smtClean="0"/>
              <a:t>Now that he is retired, he is still acting, telling Mary that Edmund is in good health when he is suffering from tuberculosis. He fears that if he tells her the truth, she will resurrect another ghost of the past, her morphine habit. Eventually, of course, she does relapse into her old habit.</a:t>
            </a:r>
            <a:endParaRPr lang="ar-SA" sz="2800" dirty="0" smtClean="0"/>
          </a:p>
          <a:p>
            <a:pPr algn="l"/>
            <a:endParaRPr lang="ar-SA" sz="28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4" name="تمرير عمودي 3"/>
          <p:cNvSpPr/>
          <p:nvPr/>
        </p:nvSpPr>
        <p:spPr>
          <a:xfrm>
            <a:off x="-285784" y="1071546"/>
            <a:ext cx="6715172" cy="5643578"/>
          </a:xfrm>
          <a:prstGeom prst="verticalScroll">
            <a:avLst/>
          </a:prstGeom>
          <a:solidFill>
            <a:schemeClr val="tx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t> </a:t>
            </a:r>
            <a:r>
              <a:rPr lang="en-US" sz="2800" dirty="0" smtClean="0"/>
              <a:t>Paradox is a controlling figure of speech in the play in that the past seems to control the present—or, in a manner of speaking, </a:t>
            </a:r>
            <a:r>
              <a:rPr lang="en-US" sz="2800" i="1" dirty="0" smtClean="0"/>
              <a:t>is</a:t>
            </a:r>
            <a:r>
              <a:rPr lang="en-US" sz="2800" dirty="0" smtClean="0"/>
              <a:t> the present. For example, Mary Tyrone continually dwells on the past—in particular, the fact that she could have been a nun or a concert pianist. At one point, she remarks,  “The past is the present, isn’t it? It’s the future, too</a:t>
            </a:r>
            <a:r>
              <a:rPr lang="en-US" dirty="0" smtClean="0"/>
              <a:t>.</a:t>
            </a:r>
            <a:endParaRPr lang="ar-SA" dirty="0"/>
          </a:p>
        </p:txBody>
      </p:sp>
      <p:sp>
        <p:nvSpPr>
          <p:cNvPr id="6" name="سهم إلى اليسار واليمين 5"/>
          <p:cNvSpPr/>
          <p:nvPr/>
        </p:nvSpPr>
        <p:spPr>
          <a:xfrm>
            <a:off x="714348" y="214290"/>
            <a:ext cx="4500594" cy="857256"/>
          </a:xfrm>
          <a:prstGeom prst="leftRightArrow">
            <a:avLst/>
          </a:prstGeom>
          <a:solidFill>
            <a:schemeClr val="tx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t>Paradox: Present -Past</a:t>
            </a:r>
            <a:r>
              <a:rPr lang="en-US" sz="2800" dirty="0" smtClean="0"/>
              <a:t> :</a:t>
            </a:r>
            <a:endParaRPr lang="ar-SA" sz="2800" dirty="0"/>
          </a:p>
        </p:txBody>
      </p:sp>
      <p:sp>
        <p:nvSpPr>
          <p:cNvPr id="8" name="عنصر نائب للمحتوى 7"/>
          <p:cNvSpPr>
            <a:spLocks noGrp="1"/>
          </p:cNvSpPr>
          <p:nvPr>
            <p:ph idx="1"/>
          </p:nvPr>
        </p:nvSpPr>
        <p:spPr/>
        <p:txBody>
          <a:bodyPr/>
          <a:lstStyle/>
          <a:p>
            <a:endParaRPr lang="ar-SA"/>
          </a:p>
        </p:txBody>
      </p:sp>
      <p:sp>
        <p:nvSpPr>
          <p:cNvPr id="9" name="مخطط انسيابي: بيانات 8"/>
          <p:cNvSpPr/>
          <p:nvPr/>
        </p:nvSpPr>
        <p:spPr>
          <a:xfrm>
            <a:off x="6072198" y="2643182"/>
            <a:ext cx="2500330" cy="3286148"/>
          </a:xfrm>
          <a:prstGeom prst="flowChartInputOutput">
            <a:avLst/>
          </a:prstGeom>
          <a:solidFill>
            <a:schemeClr val="tx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0" name="صورة 9" descr="longday.jpg"/>
          <p:cNvPicPr>
            <a:picLocks noChangeAspect="1"/>
          </p:cNvPicPr>
          <p:nvPr/>
        </p:nvPicPr>
        <p:blipFill>
          <a:blip r:embed="rId3" cstate="print"/>
          <a:stretch>
            <a:fillRect/>
          </a:stretch>
        </p:blipFill>
        <p:spPr>
          <a:xfrm>
            <a:off x="6500826" y="2643182"/>
            <a:ext cx="1643074" cy="321471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714356"/>
            <a:ext cx="8258204" cy="1346224"/>
          </a:xfrm>
        </p:spPr>
        <p:txBody>
          <a:bodyPr>
            <a:noAutofit/>
          </a:bodyPr>
          <a:lstStyle/>
          <a:p>
            <a:r>
              <a:rPr lang="en-US" sz="7200" dirty="0" smtClean="0"/>
              <a:t>T</a:t>
            </a:r>
            <a:r>
              <a:rPr lang="en-US" sz="7200" dirty="0" smtClean="0">
                <a:solidFill>
                  <a:srgbClr val="FF0000"/>
                </a:solidFill>
              </a:rPr>
              <a:t>h</a:t>
            </a:r>
            <a:r>
              <a:rPr lang="en-US" sz="7200" dirty="0" smtClean="0">
                <a:solidFill>
                  <a:srgbClr val="FFFF00"/>
                </a:solidFill>
              </a:rPr>
              <a:t>a</a:t>
            </a:r>
            <a:r>
              <a:rPr lang="en-US" sz="7200" dirty="0" smtClean="0">
                <a:solidFill>
                  <a:srgbClr val="92D050"/>
                </a:solidFill>
              </a:rPr>
              <a:t>n</a:t>
            </a:r>
            <a:r>
              <a:rPr lang="en-US" sz="7200" dirty="0" smtClean="0">
                <a:solidFill>
                  <a:srgbClr val="00B0F0"/>
                </a:solidFill>
              </a:rPr>
              <a:t>k</a:t>
            </a:r>
            <a:r>
              <a:rPr lang="en-US" sz="7200" dirty="0" smtClean="0"/>
              <a:t> </a:t>
            </a:r>
            <a:r>
              <a:rPr lang="en-US" sz="7200" dirty="0" smtClean="0">
                <a:solidFill>
                  <a:schemeClr val="accent6"/>
                </a:solidFill>
              </a:rPr>
              <a:t>Y</a:t>
            </a:r>
            <a:r>
              <a:rPr lang="en-US" sz="7200" dirty="0" smtClean="0">
                <a:solidFill>
                  <a:schemeClr val="accent5">
                    <a:lumMod val="60000"/>
                    <a:lumOff val="40000"/>
                  </a:schemeClr>
                </a:solidFill>
              </a:rPr>
              <a:t>o</a:t>
            </a:r>
            <a:r>
              <a:rPr lang="en-US" sz="7200" dirty="0" smtClean="0">
                <a:solidFill>
                  <a:schemeClr val="accent6">
                    <a:lumMod val="60000"/>
                    <a:lumOff val="40000"/>
                  </a:schemeClr>
                </a:solidFill>
              </a:rPr>
              <a:t>u</a:t>
            </a:r>
            <a:endParaRPr lang="ar-SA" sz="7200" dirty="0">
              <a:solidFill>
                <a:schemeClr val="accent6">
                  <a:lumMod val="60000"/>
                  <a:lumOff val="40000"/>
                </a:schemeClr>
              </a:solidFill>
            </a:endParaRPr>
          </a:p>
        </p:txBody>
      </p:sp>
      <p:pic>
        <p:nvPicPr>
          <p:cNvPr id="4" name="عنصر نائب للمحتوى 3" descr="LongDays1.jpg"/>
          <p:cNvPicPr>
            <a:picLocks noGrp="1" noChangeAspect="1"/>
          </p:cNvPicPr>
          <p:nvPr>
            <p:ph idx="1"/>
          </p:nvPr>
        </p:nvPicPr>
        <p:blipFill>
          <a:blip r:embed="rId3" cstate="print"/>
          <a:stretch>
            <a:fillRect/>
          </a:stretch>
        </p:blipFill>
        <p:spPr>
          <a:xfrm>
            <a:off x="1928763" y="1571612"/>
            <a:ext cx="6143699" cy="4714908"/>
          </a:xfrm>
          <a:prstGeom prst="rect">
            <a:avLst/>
          </a:prstGeom>
          <a:solidFill>
            <a:srgbClr val="FFFFFF">
              <a:shade val="85000"/>
            </a:srgbClr>
          </a:solidFill>
          <a:ln w="101600" cap="sq">
            <a:solidFill>
              <a:srgbClr val="FDFDFD"/>
            </a:solidFill>
            <a:miter lim="800000"/>
          </a:ln>
          <a:effectLst>
            <a:outerShdw blurRad="57150" dist="37500" dir="7560000" sy="98000" kx="110000" ky="200000" algn="tl" rotWithShape="0">
              <a:srgbClr val="000000">
                <a:alpha val="20000"/>
              </a:srgbClr>
            </a:outerShdw>
          </a:effectLst>
          <a:scene3d>
            <a:camera prst="perspectiveRelaxed">
              <a:rot lat="18960000" lon="0" rev="0"/>
            </a:camera>
            <a:lightRig rig="twoPt" dir="t">
              <a:rot lat="0" lon="0" rev="7200000"/>
            </a:lightRig>
          </a:scene3d>
          <a:sp3d prstMaterial="matte">
            <a:bevelT w="22860" h="12700"/>
            <a:contourClr>
              <a:srgbClr val="FFFFFF"/>
            </a:contourClr>
          </a:sp3d>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1500174"/>
            <a:ext cx="8229600" cy="1143000"/>
          </a:xfrm>
        </p:spPr>
        <p:txBody>
          <a:bodyPr>
            <a:normAutofit fontScale="90000"/>
          </a:bodyPr>
          <a:lstStyle/>
          <a:p>
            <a:pPr rtl="0"/>
            <a:r>
              <a:rPr lang="en-US" dirty="0" smtClean="0"/>
              <a:t>“O'Neill's dramatic devices in Revealing the Past and his New Techniques of Expression” </a:t>
            </a:r>
            <a:br>
              <a:rPr lang="en-US" dirty="0" smtClean="0"/>
            </a:br>
            <a:r>
              <a:rPr lang="en-US" dirty="0" smtClean="0"/>
              <a:t> </a:t>
            </a:r>
            <a:br>
              <a:rPr lang="en-US" dirty="0" smtClean="0"/>
            </a:br>
            <a:endParaRPr lang="ar-SA" dirty="0"/>
          </a:p>
        </p:txBody>
      </p:sp>
      <p:pic>
        <p:nvPicPr>
          <p:cNvPr id="4" name="عنصر نائب للمحتوى 3" descr="52361-large.jpg"/>
          <p:cNvPicPr>
            <a:picLocks noGrp="1" noChangeAspect="1"/>
          </p:cNvPicPr>
          <p:nvPr>
            <p:ph idx="1"/>
          </p:nvPr>
        </p:nvPicPr>
        <p:blipFill>
          <a:blip r:embed="rId3" cstate="print"/>
          <a:stretch>
            <a:fillRect/>
          </a:stretch>
        </p:blipFill>
        <p:spPr>
          <a:xfrm>
            <a:off x="500034" y="3000372"/>
            <a:ext cx="8215370" cy="3357586"/>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“O'Neill's Technique” </a:t>
            </a:r>
            <a:endParaRPr lang="ar-SA" dirty="0"/>
          </a:p>
        </p:txBody>
      </p:sp>
      <p:pic>
        <p:nvPicPr>
          <p:cNvPr id="4" name="عنصر نائب للمحتوى 3" descr="18149.a.jpg"/>
          <p:cNvPicPr>
            <a:picLocks noGrp="1" noChangeAspect="1"/>
          </p:cNvPicPr>
          <p:nvPr>
            <p:ph idx="1"/>
          </p:nvPr>
        </p:nvPicPr>
        <p:blipFill>
          <a:blip r:embed="rId3" cstate="print"/>
          <a:stretch>
            <a:fillRect/>
          </a:stretch>
        </p:blipFill>
        <p:spPr>
          <a:xfrm>
            <a:off x="571472" y="1643051"/>
            <a:ext cx="8215370" cy="4857783"/>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u="sng" dirty="0" smtClean="0">
                <a:cs typeface="+mj-cs"/>
              </a:rPr>
              <a:t>Dialogues</a:t>
            </a:r>
            <a:endParaRPr lang="ar-SA" dirty="0"/>
          </a:p>
        </p:txBody>
      </p:sp>
      <p:pic>
        <p:nvPicPr>
          <p:cNvPr id="6" name="عنصر نائب للمحتوى 5" descr="Long.jpg"/>
          <p:cNvPicPr>
            <a:picLocks noGrp="1" noChangeAspect="1"/>
          </p:cNvPicPr>
          <p:nvPr>
            <p:ph idx="1"/>
          </p:nvPr>
        </p:nvPicPr>
        <p:blipFill>
          <a:blip r:embed="rId3" cstate="print"/>
          <a:stretch>
            <a:fillRect/>
          </a:stretch>
        </p:blipFill>
        <p:spPr>
          <a:xfrm>
            <a:off x="357158" y="1714488"/>
            <a:ext cx="8215370" cy="4643469"/>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142852"/>
            <a:ext cx="8229600" cy="1082660"/>
          </a:xfrm>
        </p:spPr>
        <p:txBody>
          <a:bodyPr/>
          <a:lstStyle/>
          <a:p>
            <a:r>
              <a:rPr lang="en-US" b="1" u="sng" dirty="0" smtClean="0">
                <a:cs typeface="+mj-cs"/>
              </a:rPr>
              <a:t>Dialogues</a:t>
            </a:r>
            <a:endParaRPr lang="ar-SA" dirty="0"/>
          </a:p>
        </p:txBody>
      </p:sp>
      <p:sp>
        <p:nvSpPr>
          <p:cNvPr id="5" name="عنصر نائب للمحتوى 4"/>
          <p:cNvSpPr>
            <a:spLocks noGrp="1"/>
          </p:cNvSpPr>
          <p:nvPr>
            <p:ph idx="1"/>
          </p:nvPr>
        </p:nvSpPr>
        <p:spPr>
          <a:xfrm>
            <a:off x="500034" y="1142984"/>
            <a:ext cx="8229600" cy="4525963"/>
          </a:xfrm>
        </p:spPr>
        <p:txBody>
          <a:bodyPr>
            <a:normAutofit fontScale="92500" lnSpcReduction="20000"/>
          </a:bodyPr>
          <a:lstStyle/>
          <a:p>
            <a:pPr algn="l"/>
            <a:endParaRPr lang="en-US" dirty="0" smtClean="0"/>
          </a:p>
          <a:p>
            <a:pPr algn="l">
              <a:buNone/>
            </a:pPr>
            <a:r>
              <a:rPr lang="en-US" dirty="0" smtClean="0"/>
              <a:t>       For the most part, the play is written in straightforward, realistic dialogue. The characters talk with the speech patterns of their day. O'Neill, however, doesn't seem to be satisfied with mimicking every day speech. This leads to a good amount of poetry in the play. Besides the numerous direct quotes from other poets, O'Neill infuses much of the dialogue with a poetic sense. Edmund's speeches in Act IV are probably the best example.</a:t>
            </a:r>
          </a:p>
          <a:p>
            <a:pPr algn="l"/>
            <a:endParaRPr lang="ar-SA" dirty="0"/>
          </a:p>
        </p:txBody>
      </p:sp>
      <p:pic>
        <p:nvPicPr>
          <p:cNvPr id="6" name="صورة 5" descr="tao_journey.jpg"/>
          <p:cNvPicPr>
            <a:picLocks noChangeAspect="1"/>
          </p:cNvPicPr>
          <p:nvPr/>
        </p:nvPicPr>
        <p:blipFill>
          <a:blip r:embed="rId3" cstate="print"/>
          <a:stretch>
            <a:fillRect/>
          </a:stretch>
        </p:blipFill>
        <p:spPr>
          <a:xfrm>
            <a:off x="4929189" y="5072074"/>
            <a:ext cx="3714777" cy="178592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a:xfrm>
            <a:off x="642910" y="714356"/>
            <a:ext cx="8229600" cy="4525963"/>
          </a:xfrm>
        </p:spPr>
        <p:txBody>
          <a:bodyPr/>
          <a:lstStyle/>
          <a:p>
            <a:pPr algn="l">
              <a:buNone/>
            </a:pPr>
            <a:r>
              <a:rPr lang="en-US" dirty="0" smtClean="0"/>
              <a:t>      Edmund’s </a:t>
            </a:r>
            <a:r>
              <a:rPr lang="en-US" dirty="0"/>
              <a:t>dialogue with his father in act 4 is very important because he understands his father now better than he ever has. He talks to his father about his days sailing, and talks indirectly about his hopes to be a great writer. The conversation between Edmund and Jamie is the second vital conversation of the play.</a:t>
            </a:r>
          </a:p>
          <a:p>
            <a:pPr algn="l"/>
            <a:endParaRPr lang="ar-SA" dirty="0"/>
          </a:p>
        </p:txBody>
      </p:sp>
      <p:pic>
        <p:nvPicPr>
          <p:cNvPr id="4" name="صورة 3" descr="tao_journey.jpg"/>
          <p:cNvPicPr>
            <a:picLocks noChangeAspect="1"/>
          </p:cNvPicPr>
          <p:nvPr/>
        </p:nvPicPr>
        <p:blipFill>
          <a:blip r:embed="rId3" cstate="print"/>
          <a:stretch>
            <a:fillRect/>
          </a:stretch>
        </p:blipFill>
        <p:spPr>
          <a:xfrm>
            <a:off x="2285984" y="4357694"/>
            <a:ext cx="6357982" cy="2357454"/>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428596" y="500042"/>
            <a:ext cx="8229600" cy="4525963"/>
          </a:xfrm>
        </p:spPr>
        <p:txBody>
          <a:bodyPr>
            <a:normAutofit fontScale="92500" lnSpcReduction="10000"/>
          </a:bodyPr>
          <a:lstStyle/>
          <a:p>
            <a:pPr algn="l">
              <a:buNone/>
            </a:pPr>
            <a:endParaRPr lang="en-US" dirty="0" smtClean="0"/>
          </a:p>
          <a:p>
            <a:pPr algn="l">
              <a:buNone/>
            </a:pPr>
            <a:endParaRPr lang="en-US" dirty="0" smtClean="0"/>
          </a:p>
          <a:p>
            <a:pPr algn="l">
              <a:buNone/>
            </a:pPr>
            <a:endParaRPr lang="en-US" dirty="0" smtClean="0"/>
          </a:p>
          <a:p>
            <a:pPr algn="l">
              <a:buNone/>
            </a:pPr>
            <a:r>
              <a:rPr lang="en-US" dirty="0" smtClean="0"/>
              <a:t>        Jamie's confession is a powerful moment when he confesses that he wants his own brother to fail. The play has little in the way of plot, but if it can be said to have a climax, that climax is Edmund's forgiveness of his brother and father. It is because of this climax that Edmund emerges as the play's central character.</a:t>
            </a:r>
          </a:p>
          <a:p>
            <a:pPr algn="l"/>
            <a:endParaRPr lang="ar-SA" dirty="0" smtClean="0"/>
          </a:p>
          <a:p>
            <a:endParaRPr lang="ar-SA" dirty="0"/>
          </a:p>
        </p:txBody>
      </p:sp>
      <p:pic>
        <p:nvPicPr>
          <p:cNvPr id="4" name="صورة 3" descr="longdaysjourney.jpg"/>
          <p:cNvPicPr>
            <a:picLocks noChangeAspect="1"/>
          </p:cNvPicPr>
          <p:nvPr/>
        </p:nvPicPr>
        <p:blipFill>
          <a:blip r:embed="rId3" cstate="print"/>
          <a:stretch>
            <a:fillRect/>
          </a:stretch>
        </p:blipFill>
        <p:spPr>
          <a:xfrm>
            <a:off x="3286116" y="5000636"/>
            <a:ext cx="5857884" cy="1857364"/>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u="sng" dirty="0" smtClean="0"/>
              <a:t>Stage Directions</a:t>
            </a:r>
            <a:endParaRPr lang="ar-SA" dirty="0"/>
          </a:p>
        </p:txBody>
      </p:sp>
      <p:pic>
        <p:nvPicPr>
          <p:cNvPr id="4" name="عنصر نائب للمحتوى 3" descr="400px-BF_Keith_Memorial_Theatre,_Boston_interior.JPG"/>
          <p:cNvPicPr>
            <a:picLocks noGrp="1" noChangeAspect="1"/>
          </p:cNvPicPr>
          <p:nvPr>
            <p:ph idx="1"/>
          </p:nvPr>
        </p:nvPicPr>
        <p:blipFill>
          <a:blip r:embed="rId3" cstate="print"/>
          <a:stretch>
            <a:fillRect/>
          </a:stretch>
        </p:blipFill>
        <p:spPr>
          <a:xfrm>
            <a:off x="357158" y="1357298"/>
            <a:ext cx="8501122" cy="5286412"/>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TotalTime>
  <Words>1238</Words>
  <Application>Microsoft Office PowerPoint</Application>
  <PresentationFormat>عرض على الشاشة (3:4)‏</PresentationFormat>
  <Paragraphs>75</Paragraphs>
  <Slides>28</Slides>
  <Notes>24</Notes>
  <HiddenSlides>0</HiddenSlides>
  <MMClips>0</MMClips>
  <ScaleCrop>false</ScaleCrop>
  <HeadingPairs>
    <vt:vector size="4" baseType="variant">
      <vt:variant>
        <vt:lpstr>سمة</vt:lpstr>
      </vt:variant>
      <vt:variant>
        <vt:i4>1</vt:i4>
      </vt:variant>
      <vt:variant>
        <vt:lpstr>عناوين الشرائح</vt:lpstr>
      </vt:variant>
      <vt:variant>
        <vt:i4>28</vt:i4>
      </vt:variant>
    </vt:vector>
  </HeadingPairs>
  <TitlesOfParts>
    <vt:vector size="29" baseType="lpstr">
      <vt:lpstr>سمة Office</vt:lpstr>
      <vt:lpstr>الشريحة 1</vt:lpstr>
      <vt:lpstr>الشريحة 2</vt:lpstr>
      <vt:lpstr>“O'Neill's dramatic devices in Revealing the Past and his New Techniques of Expression”    </vt:lpstr>
      <vt:lpstr>“O'Neill's Technique” </vt:lpstr>
      <vt:lpstr>Dialogues</vt:lpstr>
      <vt:lpstr>Dialogues</vt:lpstr>
      <vt:lpstr>الشريحة 7</vt:lpstr>
      <vt:lpstr>الشريحة 8</vt:lpstr>
      <vt:lpstr>Stage Directions</vt:lpstr>
      <vt:lpstr>stage directions</vt:lpstr>
      <vt:lpstr>stage directions</vt:lpstr>
      <vt:lpstr>Irony </vt:lpstr>
      <vt:lpstr>Ghost Imagery</vt:lpstr>
      <vt:lpstr>Ghost Imagery</vt:lpstr>
      <vt:lpstr>Fog</vt:lpstr>
      <vt:lpstr>Fog  </vt:lpstr>
      <vt:lpstr>Morphine and Alcohol </vt:lpstr>
      <vt:lpstr>Morphine and Alcohol </vt:lpstr>
      <vt:lpstr>Day and Night </vt:lpstr>
      <vt:lpstr>Day and Night </vt:lpstr>
      <vt:lpstr>The Wedding Dress</vt:lpstr>
      <vt:lpstr>الشريحة 22</vt:lpstr>
      <vt:lpstr>The Wedding Dress and Booth's Praise </vt:lpstr>
      <vt:lpstr>الشريحة 24</vt:lpstr>
      <vt:lpstr>الشريحة 25</vt:lpstr>
      <vt:lpstr>الشريحة 26</vt:lpstr>
      <vt:lpstr>الشريحة 27</vt:lpstr>
      <vt:lpstr>Thank You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a</dc:creator>
  <cp:lastModifiedBy>عام</cp:lastModifiedBy>
  <cp:revision>18</cp:revision>
  <dcterms:created xsi:type="dcterms:W3CDTF">2010-03-29T12:26:51Z</dcterms:created>
  <dcterms:modified xsi:type="dcterms:W3CDTF">2010-03-29T23:04:42Z</dcterms:modified>
</cp:coreProperties>
</file>