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633A2C1-7004-41EA-AFF7-5D90154D9422}" type="datetimeFigureOut">
              <a:rPr lang="ar-SA" smtClean="0"/>
              <a:pPr/>
              <a:t>18/05/1431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E916561-8CBE-47EA-8FAD-E75C0B37B6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A2C1-7004-41EA-AFF7-5D90154D9422}" type="datetimeFigureOut">
              <a:rPr lang="ar-SA" smtClean="0"/>
              <a:pPr/>
              <a:t>18/05/1431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16561-8CBE-47EA-8FAD-E75C0B37B6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A2C1-7004-41EA-AFF7-5D90154D9422}" type="datetimeFigureOut">
              <a:rPr lang="ar-SA" smtClean="0"/>
              <a:pPr/>
              <a:t>18/05/1431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16561-8CBE-47EA-8FAD-E75C0B37B6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A2C1-7004-41EA-AFF7-5D90154D9422}" type="datetimeFigureOut">
              <a:rPr lang="ar-SA" smtClean="0"/>
              <a:pPr/>
              <a:t>18/05/1431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16561-8CBE-47EA-8FAD-E75C0B37B6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A2C1-7004-41EA-AFF7-5D90154D9422}" type="datetimeFigureOut">
              <a:rPr lang="ar-SA" smtClean="0"/>
              <a:pPr/>
              <a:t>18/05/1431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16561-8CBE-47EA-8FAD-E75C0B37B6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A2C1-7004-41EA-AFF7-5D90154D9422}" type="datetimeFigureOut">
              <a:rPr lang="ar-SA" smtClean="0"/>
              <a:pPr/>
              <a:t>18/05/1431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16561-8CBE-47EA-8FAD-E75C0B37B6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33A2C1-7004-41EA-AFF7-5D90154D9422}" type="datetimeFigureOut">
              <a:rPr lang="ar-SA" smtClean="0"/>
              <a:pPr/>
              <a:t>18/05/1431</a:t>
            </a:fld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916561-8CBE-47EA-8FAD-E75C0B37B6F4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633A2C1-7004-41EA-AFF7-5D90154D9422}" type="datetimeFigureOut">
              <a:rPr lang="ar-SA" smtClean="0"/>
              <a:pPr/>
              <a:t>18/05/1431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E916561-8CBE-47EA-8FAD-E75C0B37B6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A2C1-7004-41EA-AFF7-5D90154D9422}" type="datetimeFigureOut">
              <a:rPr lang="ar-SA" smtClean="0"/>
              <a:pPr/>
              <a:t>18/05/1431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16561-8CBE-47EA-8FAD-E75C0B37B6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A2C1-7004-41EA-AFF7-5D90154D9422}" type="datetimeFigureOut">
              <a:rPr lang="ar-SA" smtClean="0"/>
              <a:pPr/>
              <a:t>18/05/1431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16561-8CBE-47EA-8FAD-E75C0B37B6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3A2C1-7004-41EA-AFF7-5D90154D9422}" type="datetimeFigureOut">
              <a:rPr lang="ar-SA" smtClean="0"/>
              <a:pPr/>
              <a:t>18/05/1431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16561-8CBE-47EA-8FAD-E75C0B37B6F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633A2C1-7004-41EA-AFF7-5D90154D9422}" type="datetimeFigureOut">
              <a:rPr lang="ar-SA" smtClean="0"/>
              <a:pPr/>
              <a:t>18/05/1431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E916561-8CBE-47EA-8FAD-E75C0B37B6F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en.wikipedia.org/wiki/File:Jb_modern_frost_2_e.jp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eg"/><Relationship Id="rId4" Type="http://schemas.openxmlformats.org/officeDocument/2006/relationships/hyperlink" Target="http://en.wikipedia.org/wiki/File:Robertfrostfarm.JP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عنصر نائب للمحتوى 6" descr="robert_frost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142852"/>
            <a:ext cx="8429684" cy="6500858"/>
          </a:xfrm>
        </p:spPr>
      </p:pic>
      <p:sp>
        <p:nvSpPr>
          <p:cNvPr id="6" name="عنصر نائب للمحتوى 5"/>
          <p:cNvSpPr>
            <a:spLocks noGrp="1"/>
          </p:cNvSpPr>
          <p:nvPr>
            <p:ph sz="half" idx="2"/>
          </p:nvPr>
        </p:nvSpPr>
        <p:spPr>
          <a:xfrm>
            <a:off x="428596" y="4929198"/>
            <a:ext cx="8258204" cy="15716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solidFill>
                  <a:srgbClr val="FFFF00"/>
                </a:solidFill>
              </a:rPr>
              <a:t>Robert          Frost</a:t>
            </a:r>
            <a:endParaRPr lang="ar-SA" sz="8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user\My Documents\My Documents\My Pictures\2110709090_50f579b8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929718" cy="6429420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57290" y="2357430"/>
            <a:ext cx="8472518" cy="4214842"/>
          </a:xfrm>
        </p:spPr>
        <p:txBody>
          <a:bodyPr/>
          <a:lstStyle/>
          <a:p>
            <a:r>
              <a:rPr lang="en-US" sz="8800" b="1" u="sng" dirty="0" smtClean="0">
                <a:solidFill>
                  <a:srgbClr val="FFFF00"/>
                </a:solidFill>
                <a:latin typeface="Comic Sans MS" pitchFamily="66" charset="0"/>
              </a:rPr>
              <a:t>Thank You</a:t>
            </a:r>
            <a:r>
              <a:rPr lang="ar-SA" sz="8800" b="1" u="sng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ar-SA" sz="8800" b="1" u="sng" dirty="0" smtClean="0">
                <a:solidFill>
                  <a:srgbClr val="FFFF00"/>
                </a:solidFill>
                <a:latin typeface="Comic Sans MS" pitchFamily="66" charset="0"/>
              </a:rPr>
            </a:br>
            <a:endParaRPr lang="ar-SA" sz="8800" b="1" u="sng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7186634" cy="1439850"/>
          </a:xfrm>
        </p:spPr>
        <p:txBody>
          <a:bodyPr>
            <a:normAutofit/>
          </a:bodyPr>
          <a:lstStyle/>
          <a:p>
            <a:pPr algn="l"/>
            <a:r>
              <a:rPr lang="en-US" sz="4800" b="1" u="sng" dirty="0" smtClean="0">
                <a:solidFill>
                  <a:srgbClr val="FF0000"/>
                </a:solidFill>
                <a:latin typeface="Comic Sans MS" pitchFamily="66" charset="0"/>
              </a:rPr>
              <a:t>Done by:</a:t>
            </a:r>
            <a:endParaRPr lang="ar-SA" sz="4800" b="1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pPr algn="ctr">
              <a:buNone/>
            </a:pP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Maram Al-</a:t>
            </a:r>
            <a:r>
              <a:rPr lang="en-US" sz="2800" dirty="0" err="1" smtClean="0">
                <a:solidFill>
                  <a:srgbClr val="7030A0"/>
                </a:solidFill>
                <a:latin typeface="Comic Sans MS" pitchFamily="66" charset="0"/>
              </a:rPr>
              <a:t>Satti</a:t>
            </a:r>
            <a:endParaRPr lang="en-US" sz="28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buNone/>
            </a:pP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Fatima Al-</a:t>
            </a:r>
            <a:r>
              <a:rPr lang="en-US" sz="2800" dirty="0" err="1" smtClean="0">
                <a:solidFill>
                  <a:srgbClr val="7030A0"/>
                </a:solidFill>
                <a:latin typeface="Comic Sans MS" pitchFamily="66" charset="0"/>
              </a:rPr>
              <a:t>Solami</a:t>
            </a:r>
            <a:endParaRPr lang="en-US" sz="28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buNone/>
            </a:pP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Noha Al-</a:t>
            </a:r>
            <a:r>
              <a:rPr lang="en-US" sz="2800" dirty="0" err="1" smtClean="0">
                <a:solidFill>
                  <a:srgbClr val="7030A0"/>
                </a:solidFill>
                <a:latin typeface="Comic Sans MS" pitchFamily="66" charset="0"/>
              </a:rPr>
              <a:t>Absi</a:t>
            </a:r>
            <a:endParaRPr lang="en-US" sz="28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buNone/>
            </a:pP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Heba Al-</a:t>
            </a:r>
            <a:r>
              <a:rPr lang="en-US" sz="2800" dirty="0" err="1" smtClean="0">
                <a:solidFill>
                  <a:srgbClr val="7030A0"/>
                </a:solidFill>
                <a:latin typeface="Comic Sans MS" pitchFamily="66" charset="0"/>
              </a:rPr>
              <a:t>Amri</a:t>
            </a:r>
            <a:endParaRPr lang="en-US" sz="28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buNone/>
            </a:pP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Noof Al-</a:t>
            </a:r>
            <a:r>
              <a:rPr lang="en-US" sz="2800" dirty="0" err="1">
                <a:solidFill>
                  <a:srgbClr val="7030A0"/>
                </a:solidFill>
                <a:latin typeface="Comic Sans MS" pitchFamily="66" charset="0"/>
              </a:rPr>
              <a:t>O</a:t>
            </a:r>
            <a:r>
              <a:rPr lang="en-US" sz="2800" dirty="0" err="1" smtClean="0">
                <a:solidFill>
                  <a:srgbClr val="7030A0"/>
                </a:solidFill>
                <a:latin typeface="Comic Sans MS" pitchFamily="66" charset="0"/>
              </a:rPr>
              <a:t>taibi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ar-SA" dirty="0">
              <a:solidFill>
                <a:srgbClr val="7030A0"/>
              </a:solidFill>
              <a:latin typeface="Comic Sans MS" pitchFamily="66" charset="0"/>
            </a:endParaRPr>
          </a:p>
        </p:txBody>
      </p:sp>
      <p:pic>
        <p:nvPicPr>
          <p:cNvPr id="1026" name="Picture 2" descr="C:\Documents and Settings\user\My Documents\My Documents\special\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714356"/>
            <a:ext cx="2143131" cy="1571636"/>
          </a:xfrm>
          <a:prstGeom prst="rect">
            <a:avLst/>
          </a:prstGeom>
          <a:noFill/>
        </p:spPr>
      </p:pic>
      <p:pic>
        <p:nvPicPr>
          <p:cNvPr id="1027" name="Picture 3" descr="C:\Documents and Settings\user\My Documents\My Documents\My Pictures\16hs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86256"/>
            <a:ext cx="9144000" cy="2571744"/>
          </a:xfrm>
          <a:prstGeom prst="rect">
            <a:avLst/>
          </a:prstGeom>
          <a:noFill/>
        </p:spPr>
      </p:pic>
      <p:pic>
        <p:nvPicPr>
          <p:cNvPr id="1029" name="Picture 5" descr="C:\Documents and Settings\user\My Documents\My Documents\My Pictures\34عه_طجحث  قررررررررررررررررررررررررررررررررررررررررررررررررررررررر766سئء (5)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2214554"/>
            <a:ext cx="2357454" cy="2000264"/>
          </a:xfrm>
          <a:prstGeom prst="rect">
            <a:avLst/>
          </a:prstGeom>
          <a:noFill/>
        </p:spPr>
      </p:pic>
      <p:pic>
        <p:nvPicPr>
          <p:cNvPr id="1030" name="Picture 6" descr="C:\Documents and Settings\user\My Documents\My Pictures\jhgftyui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11230">
            <a:off x="69685" y="1133549"/>
            <a:ext cx="2092862" cy="1580746"/>
          </a:xfrm>
          <a:prstGeom prst="rect">
            <a:avLst/>
          </a:prstGeom>
          <a:noFill/>
        </p:spPr>
      </p:pic>
      <p:pic>
        <p:nvPicPr>
          <p:cNvPr id="1031" name="Picture 7" descr="C:\Documents and Settings\user\My Documents\My Pictures\,kjkoiuygghj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0894308">
            <a:off x="-78674" y="2527982"/>
            <a:ext cx="3051253" cy="18212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700" cy="1143000"/>
          </a:xfrm>
        </p:spPr>
        <p:txBody>
          <a:bodyPr>
            <a:normAutofit fontScale="90000"/>
          </a:bodyPr>
          <a:lstStyle/>
          <a:p>
            <a:r>
              <a:rPr lang="en-US" sz="5300" b="1" dirty="0">
                <a:solidFill>
                  <a:srgbClr val="FF0000"/>
                </a:solidFill>
              </a:rPr>
              <a:t>Introduction</a:t>
            </a: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357158" y="785794"/>
            <a:ext cx="5643602" cy="5857916"/>
          </a:xfrm>
        </p:spPr>
        <p:txBody>
          <a:bodyPr>
            <a:normAutofit/>
          </a:bodyPr>
          <a:lstStyle/>
          <a:p>
            <a:pPr algn="l">
              <a:buNone/>
            </a:pPr>
            <a:endParaRPr lang="en-US" sz="3900" dirty="0" smtClean="0"/>
          </a:p>
          <a:p>
            <a:pPr algn="l">
              <a:buNone/>
            </a:pPr>
            <a:r>
              <a:rPr lang="en-US" sz="3900" dirty="0" smtClean="0">
                <a:solidFill>
                  <a:srgbClr val="7030A0"/>
                </a:solidFill>
              </a:rPr>
              <a:t>*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Robert </a:t>
            </a: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>Lee Frost is the only poet to receive four Pulitzer Prizes for his work. </a:t>
            </a:r>
            <a:endParaRPr lang="en-US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l">
              <a:buNone/>
            </a:pPr>
            <a:endParaRPr lang="en-US" sz="3500" dirty="0">
              <a:latin typeface="Comic Sans MS" pitchFamily="66" charset="0"/>
            </a:endParaRPr>
          </a:p>
          <a:p>
            <a:pPr algn="l">
              <a:buNone/>
            </a:pPr>
            <a:r>
              <a:rPr lang="en-US" sz="3500" dirty="0" smtClean="0">
                <a:solidFill>
                  <a:srgbClr val="7030A0"/>
                </a:solidFill>
                <a:latin typeface="Comic Sans MS" pitchFamily="66" charset="0"/>
              </a:rPr>
              <a:t>*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He </a:t>
            </a: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>also received many honorary doctoral degrees, although he never actually earned a bachelor’s degree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ar-SA" dirty="0"/>
          </a:p>
        </p:txBody>
      </p:sp>
      <p:pic>
        <p:nvPicPr>
          <p:cNvPr id="5" name="عنصر نائب للمحتوى 4" descr="http://upload.wikimedia.org/wikipedia/commons/thumb/c/c3/Jb_modern_frost_2_e.jpg/220px-Jb_modern_frost_2_e.jpg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 bwMode="auto">
          <a:xfrm>
            <a:off x="5572132" y="785794"/>
            <a:ext cx="3357586" cy="570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643998" cy="6143668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7030A0"/>
                </a:solidFill>
                <a:latin typeface="Comic Sans MS" pitchFamily="66" charset="0"/>
              </a:rPr>
              <a:t>*An avid teacher and a gifted writer, he is one of America’s most admired poets of the Twentieth Century. </a:t>
            </a: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7030A0"/>
                </a:solidFill>
                <a:latin typeface="Comic Sans MS" pitchFamily="66" charset="0"/>
              </a:rPr>
            </a:b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/>
            </a:r>
            <a:b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</a:br>
            <a:r>
              <a:rPr lang="en-US" sz="4000" dirty="0" smtClean="0">
                <a:solidFill>
                  <a:srgbClr val="7030A0"/>
                </a:solidFill>
                <a:latin typeface="Comic Sans MS" pitchFamily="66" charset="0"/>
              </a:rPr>
              <a:t>*</a:t>
            </a:r>
            <a:r>
              <a:rPr lang="en-US" sz="3200" dirty="0" smtClean="0">
                <a:solidFill>
                  <a:srgbClr val="7030A0"/>
                </a:solidFill>
                <a:latin typeface="Comic Sans MS" pitchFamily="66" charset="0"/>
              </a:rPr>
              <a:t>He wrote in traditional poetic forms but with a twist--capturing the rhythms and vocabulary of ordinary speech</a:t>
            </a:r>
            <a:br>
              <a:rPr lang="en-US" sz="3200" dirty="0" smtClean="0">
                <a:solidFill>
                  <a:srgbClr val="7030A0"/>
                </a:solidFill>
                <a:latin typeface="Comic Sans MS" pitchFamily="66" charset="0"/>
              </a:rPr>
            </a:br>
            <a:endParaRPr lang="ar-SA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74638"/>
            <a:ext cx="8786842" cy="1011222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His </a:t>
            </a:r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Life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ar-SA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85720" y="1071547"/>
            <a:ext cx="5072098" cy="5286412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*Frost </a:t>
            </a: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>was born March 26, 1874 in San Francisco, California. When his father died during his childhood, he moved with his mother and sister 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to Massachusetts.</a:t>
            </a:r>
          </a:p>
          <a:p>
            <a:pPr algn="l"/>
            <a:r>
              <a:rPr lang="en-US" dirty="0" smtClean="0">
                <a:latin typeface="Comic Sans MS" pitchFamily="66" charset="0"/>
              </a:rPr>
              <a:t> </a:t>
            </a:r>
            <a:endParaRPr lang="en-US" dirty="0">
              <a:latin typeface="Comic Sans MS" pitchFamily="66" charset="0"/>
            </a:endParaRPr>
          </a:p>
          <a:p>
            <a:pPr algn="l" rtl="0"/>
            <a:r>
              <a:rPr lang="en-US" dirty="0" smtClean="0">
                <a:solidFill>
                  <a:srgbClr val="FF0066"/>
                </a:solidFill>
                <a:latin typeface="Comic Sans MS" pitchFamily="66" charset="0"/>
              </a:rPr>
              <a:t>*Robert </a:t>
            </a:r>
            <a:r>
              <a:rPr lang="en-US" dirty="0">
                <a:solidFill>
                  <a:srgbClr val="FF0066"/>
                </a:solidFill>
                <a:latin typeface="Comic Sans MS" pitchFamily="66" charset="0"/>
              </a:rPr>
              <a:t>Frost's personal life was plagued with grief and loss</a:t>
            </a:r>
            <a:r>
              <a:rPr lang="en-US" dirty="0" smtClean="0">
                <a:solidFill>
                  <a:srgbClr val="FF0066"/>
                </a:solidFill>
                <a:latin typeface="Comic Sans MS" pitchFamily="66" charset="0"/>
              </a:rPr>
              <a:t>.</a:t>
            </a:r>
          </a:p>
          <a:p>
            <a:pPr algn="l" rtl="0"/>
            <a:r>
              <a:rPr lang="en-US" dirty="0" smtClean="0">
                <a:latin typeface="Comic Sans MS" pitchFamily="66" charset="0"/>
              </a:rPr>
              <a:t> </a:t>
            </a:r>
            <a:endParaRPr lang="en-US" dirty="0">
              <a:latin typeface="Comic Sans MS" pitchFamily="66" charset="0"/>
            </a:endParaRPr>
          </a:p>
          <a:p>
            <a:pPr algn="l"/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*Frost </a:t>
            </a: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>died January 29, 1963 in Boston, Massachusetts </a:t>
            </a:r>
          </a:p>
          <a:p>
            <a:endParaRPr lang="ar-SA" dirty="0"/>
          </a:p>
        </p:txBody>
      </p:sp>
      <p:pic>
        <p:nvPicPr>
          <p:cNvPr id="7" name="عنصر نائب للمحتوى 6" descr="فندق سان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715008" y="857233"/>
            <a:ext cx="3286148" cy="2143140"/>
          </a:xfrm>
        </p:spPr>
      </p:pic>
      <p:pic>
        <p:nvPicPr>
          <p:cNvPr id="8" name="عنصر نائب للمحتوى 7" descr="سان طبيعة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500694" y="2928934"/>
            <a:ext cx="2928958" cy="2071702"/>
          </a:xfrm>
        </p:spPr>
      </p:pic>
      <p:pic>
        <p:nvPicPr>
          <p:cNvPr id="9" name="صورة 8" descr="http://upload.wikimedia.org/wikipedia/en/thumb/f/f8/Robertfrostfarm.JPG/220px-Robertfrostfarm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29322" y="4572008"/>
            <a:ext cx="3214678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His Style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Comic Sans MS" pitchFamily="66" charset="0"/>
              </a:rPr>
            </a:br>
            <a:endParaRPr lang="ar-SA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457200" y="1071546"/>
            <a:ext cx="8258204" cy="5786454"/>
          </a:xfrm>
        </p:spPr>
        <p:txBody>
          <a:bodyPr>
            <a:normAutofit/>
          </a:bodyPr>
          <a:lstStyle/>
          <a:p>
            <a:pPr algn="l"/>
            <a:endParaRPr lang="en-US" sz="28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l"/>
            <a:endParaRPr lang="en-US" sz="28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l"/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*Frost </a:t>
            </a:r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started writing poetry at the end of the 19th century in 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the </a:t>
            </a:r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late Victorian period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.</a:t>
            </a:r>
          </a:p>
          <a:p>
            <a:pPr algn="l">
              <a:buNone/>
            </a:pPr>
            <a:r>
              <a:rPr lang="en-US" sz="2400" dirty="0" smtClean="0">
                <a:solidFill>
                  <a:srgbClr val="FF0066"/>
                </a:solidFill>
                <a:latin typeface="Comic Sans MS" pitchFamily="66" charset="0"/>
              </a:rPr>
              <a:t>*Frost’s </a:t>
            </a:r>
            <a:r>
              <a:rPr lang="en-US" sz="2400" dirty="0">
                <a:solidFill>
                  <a:srgbClr val="FF0066"/>
                </a:solidFill>
                <a:latin typeface="Comic Sans MS" pitchFamily="66" charset="0"/>
              </a:rPr>
              <a:t>work is noted for its conversational style and tone. In fact several of his poems are written as dialogues</a:t>
            </a:r>
            <a:r>
              <a:rPr lang="en-US" sz="2400" dirty="0" smtClean="0">
                <a:solidFill>
                  <a:srgbClr val="FF0066"/>
                </a:solidFill>
                <a:latin typeface="Comic Sans MS" pitchFamily="66" charset="0"/>
              </a:rPr>
              <a:t>.</a:t>
            </a:r>
            <a:endParaRPr lang="en-US" sz="2400" dirty="0">
              <a:latin typeface="Comic Sans MS" pitchFamily="66" charset="0"/>
            </a:endParaRPr>
          </a:p>
          <a:p>
            <a:pPr algn="l"/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*Frost </a:t>
            </a:r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developed his own theory of poetry, which is reflected in his verse and teaching. </a:t>
            </a:r>
            <a:endParaRPr lang="en-US" sz="28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l"/>
            <a:r>
              <a:rPr lang="en-US" dirty="0" smtClean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rgbClr val="FF0066"/>
                </a:solidFill>
                <a:latin typeface="Comic Sans MS" pitchFamily="66" charset="0"/>
              </a:rPr>
              <a:t>*Frost’s </a:t>
            </a:r>
            <a:r>
              <a:rPr lang="en-US" sz="2400" dirty="0">
                <a:solidFill>
                  <a:srgbClr val="FF0066"/>
                </a:solidFill>
                <a:latin typeface="Comic Sans MS" pitchFamily="66" charset="0"/>
              </a:rPr>
              <a:t>goal was to use the everyday rhythm of speech in verse. </a:t>
            </a:r>
            <a:endParaRPr lang="en-US" dirty="0" smtClean="0">
              <a:solidFill>
                <a:srgbClr val="FF0066"/>
              </a:solidFill>
              <a:latin typeface="Comic Sans MS" pitchFamily="66" charset="0"/>
            </a:endParaRPr>
          </a:p>
          <a:p>
            <a:pPr algn="l"/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*He </a:t>
            </a:r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rejected the stilted patterns and rhymes of the 19th century poets. 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endParaRPr lang="ar-SA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572164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dirty="0" smtClean="0"/>
              <a:t> </a:t>
            </a:r>
          </a:p>
          <a:p>
            <a:pPr algn="l">
              <a:buNone/>
            </a:pP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>*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He </a:t>
            </a: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>also did not care for free verse in which there is no rhyme or meter.  </a:t>
            </a:r>
            <a:endParaRPr lang="en-US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l">
              <a:buNone/>
            </a:pPr>
            <a:endParaRPr lang="en-US" sz="2800" dirty="0">
              <a:latin typeface="Comic Sans MS" pitchFamily="66" charset="0"/>
            </a:endParaRPr>
          </a:p>
          <a:p>
            <a:pPr algn="l"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 algn="l">
              <a:buNone/>
            </a:pP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*Frost </a:t>
            </a: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>found beauty in nature and used it in his poetry, yet he understood its power and its potential for tragedy and disaster. </a:t>
            </a:r>
            <a:endParaRPr lang="en-US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l">
              <a:buNone/>
            </a:pPr>
            <a:r>
              <a:rPr lang="en-US" sz="2800" dirty="0">
                <a:latin typeface="Comic Sans MS" pitchFamily="66" charset="0"/>
              </a:rPr>
              <a:t>  </a:t>
            </a:r>
            <a:endParaRPr lang="en-US" sz="28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14356"/>
            <a:ext cx="6257940" cy="5500726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Many of his poems have humor, and center on individuals as they interact with nature. </a:t>
            </a:r>
            <a:r>
              <a:rPr lang="en-US" dirty="0" smtClean="0">
                <a:latin typeface="Comic Sans MS" pitchFamily="66" charset="0"/>
              </a:rPr>
              <a:t> </a:t>
            </a:r>
          </a:p>
          <a:p>
            <a:pPr algn="l">
              <a:buNone/>
            </a:pPr>
            <a:endParaRPr lang="en-US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l">
              <a:buNone/>
            </a:pP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In one famous example, the "</a:t>
            </a:r>
            <a:r>
              <a:rPr lang="en-US" dirty="0" smtClean="0">
                <a:solidFill>
                  <a:srgbClr val="FF0066"/>
                </a:solidFill>
                <a:latin typeface="Comic Sans MS" pitchFamily="66" charset="0"/>
              </a:rPr>
              <a:t>Mending Wall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,"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he used a situation of repairing a wall between two farms, a situation common to the farm life of New England, to convey an idea which he believed held true in the life of all people.</a:t>
            </a:r>
            <a:endParaRPr lang="ar-SA" dirty="0">
              <a:solidFill>
                <a:srgbClr val="7030A0"/>
              </a:solidFill>
            </a:endParaRPr>
          </a:p>
        </p:txBody>
      </p:sp>
      <p:pic>
        <p:nvPicPr>
          <p:cNvPr id="4" name="صورة 3" descr="Mending Wall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571480"/>
            <a:ext cx="2500330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 algn="l">
              <a:buNone/>
            </a:pPr>
            <a:endParaRPr lang="en-US" dirty="0" smtClean="0">
              <a:latin typeface="Comic Sans MS" pitchFamily="66" charset="0"/>
            </a:endParaRPr>
          </a:p>
          <a:p>
            <a:pPr algn="l">
              <a:buNone/>
            </a:pPr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*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This was typical of his poetry throughout his life and reflects his belief that poetry should contain contrasts and lead to a clarifying of experience.  </a:t>
            </a:r>
          </a:p>
          <a:p>
            <a:pPr algn="l">
              <a:buNone/>
            </a:pPr>
            <a:endParaRPr lang="en-US" dirty="0" smtClean="0">
              <a:latin typeface="Comic Sans MS" pitchFamily="66" charset="0"/>
            </a:endParaRPr>
          </a:p>
          <a:p>
            <a:pPr algn="l">
              <a:buNone/>
            </a:pP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*His poetry reflects a dark side, yet reveals a strong faith. He often employed a narrative style in his verse.</a:t>
            </a:r>
            <a:endParaRPr lang="ar-SA" sz="28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Comic Sans MS" pitchFamily="66" charset="0"/>
              </a:rPr>
              <a:t>Frost's most famous works</a:t>
            </a:r>
            <a:endParaRPr lang="ar-SA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500594"/>
          </a:xfrm>
        </p:spPr>
        <p:txBody>
          <a:bodyPr/>
          <a:lstStyle/>
          <a:p>
            <a:pPr algn="l">
              <a:buNone/>
            </a:pPr>
            <a:r>
              <a:rPr lang="en-US" sz="4000" dirty="0" smtClean="0">
                <a:solidFill>
                  <a:srgbClr val="7030A0"/>
                </a:solidFill>
                <a:latin typeface="Comic Sans MS" pitchFamily="66" charset="0"/>
              </a:rPr>
              <a:t>*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Frost </a:t>
            </a: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>is most remembered for </a:t>
            </a:r>
            <a:r>
              <a:rPr lang="en-US" i="1" dirty="0">
                <a:solidFill>
                  <a:srgbClr val="7030A0"/>
                </a:solidFill>
                <a:latin typeface="Comic Sans MS" pitchFamily="66" charset="0"/>
              </a:rPr>
              <a:t>Stopping by Woods on a Snowy Evening</a:t>
            </a: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> and </a:t>
            </a:r>
            <a:r>
              <a:rPr lang="en-US" i="1" dirty="0">
                <a:solidFill>
                  <a:srgbClr val="7030A0"/>
                </a:solidFill>
                <a:latin typeface="Comic Sans MS" pitchFamily="66" charset="0"/>
              </a:rPr>
              <a:t>The Road Not Taken</a:t>
            </a:r>
            <a:r>
              <a:rPr lang="en-US" i="1" dirty="0" smtClean="0">
                <a:solidFill>
                  <a:srgbClr val="7030A0"/>
                </a:solidFill>
                <a:latin typeface="Comic Sans MS" pitchFamily="66" charset="0"/>
              </a:rPr>
              <a:t>.</a:t>
            </a:r>
          </a:p>
          <a:p>
            <a:pPr algn="l">
              <a:buNone/>
            </a:pPr>
            <a:r>
              <a:rPr lang="en-US" i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</a:p>
          <a:p>
            <a:pPr algn="l">
              <a:buNone/>
            </a:pPr>
            <a:r>
              <a:rPr lang="en-US" sz="4000" dirty="0" smtClean="0">
                <a:solidFill>
                  <a:srgbClr val="7030A0"/>
                </a:solidFill>
                <a:latin typeface="Comic Sans MS" pitchFamily="66" charset="0"/>
              </a:rPr>
              <a:t>*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Other </a:t>
            </a: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>famous works are </a:t>
            </a:r>
            <a:r>
              <a:rPr lang="en-US" i="1" dirty="0">
                <a:solidFill>
                  <a:srgbClr val="7030A0"/>
                </a:solidFill>
                <a:latin typeface="Comic Sans MS" pitchFamily="66" charset="0"/>
              </a:rPr>
              <a:t>Fire and Ice, Nothing Gold Can Stay, Birches, After Apple-Picking, The Death of the Hired Man, Home Burial, </a:t>
            </a:r>
            <a:r>
              <a:rPr lang="en-US" dirty="0">
                <a:solidFill>
                  <a:srgbClr val="7030A0"/>
                </a:solidFill>
                <a:latin typeface="Comic Sans MS" pitchFamily="66" charset="0"/>
              </a:rPr>
              <a:t>and </a:t>
            </a:r>
            <a:r>
              <a:rPr lang="en-US" i="1" dirty="0">
                <a:solidFill>
                  <a:srgbClr val="7030A0"/>
                </a:solidFill>
                <a:latin typeface="Comic Sans MS" pitchFamily="66" charset="0"/>
              </a:rPr>
              <a:t>Mending </a:t>
            </a:r>
            <a:r>
              <a:rPr lang="en-US" i="1" dirty="0" smtClean="0">
                <a:solidFill>
                  <a:srgbClr val="7030A0"/>
                </a:solidFill>
                <a:latin typeface="Comic Sans MS" pitchFamily="66" charset="0"/>
              </a:rPr>
              <a:t>Wall.</a:t>
            </a:r>
            <a:endParaRPr lang="en-US" dirty="0">
              <a:solidFill>
                <a:srgbClr val="7030A0"/>
              </a:solidFill>
              <a:latin typeface="Comic Sans MS" pitchFamily="66" charset="0"/>
            </a:endParaRP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241</TotalTime>
  <Words>315</Words>
  <Application>Microsoft Office PowerPoint</Application>
  <PresentationFormat>عرض على الشاشة (3:4)‏</PresentationFormat>
  <Paragraphs>45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حضري</vt:lpstr>
      <vt:lpstr>الشريحة 1</vt:lpstr>
      <vt:lpstr>Introduction </vt:lpstr>
      <vt:lpstr>*An avid teacher and a gifted writer, he is one of America’s most admired poets of the Twentieth Century.   *He wrote in traditional poetic forms but with a twist--capturing the rhythms and vocabulary of ordinary speech </vt:lpstr>
      <vt:lpstr>His Life </vt:lpstr>
      <vt:lpstr>His Style </vt:lpstr>
      <vt:lpstr>الشريحة 6</vt:lpstr>
      <vt:lpstr>الشريحة 7</vt:lpstr>
      <vt:lpstr>الشريحة 8</vt:lpstr>
      <vt:lpstr>Frost's most famous works</vt:lpstr>
      <vt:lpstr>Thank You </vt:lpstr>
      <vt:lpstr>Done by: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User</cp:lastModifiedBy>
  <cp:revision>22</cp:revision>
  <dcterms:created xsi:type="dcterms:W3CDTF">2010-04-30T16:19:20Z</dcterms:created>
  <dcterms:modified xsi:type="dcterms:W3CDTF">2010-04-30T22:58:02Z</dcterms:modified>
</cp:coreProperties>
</file>